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142" r:id="rId1"/>
  </p:sldMasterIdLst>
  <p:notesMasterIdLst>
    <p:notesMasterId r:id="rId27"/>
  </p:notesMasterIdLst>
  <p:handoutMasterIdLst>
    <p:handoutMasterId r:id="rId28"/>
  </p:handoutMasterIdLst>
  <p:sldIdLst>
    <p:sldId id="537" r:id="rId2"/>
    <p:sldId id="581" r:id="rId3"/>
    <p:sldId id="592" r:id="rId4"/>
    <p:sldId id="596" r:id="rId5"/>
    <p:sldId id="583" r:id="rId6"/>
    <p:sldId id="585" r:id="rId7"/>
    <p:sldId id="584" r:id="rId8"/>
    <p:sldId id="587" r:id="rId9"/>
    <p:sldId id="588" r:id="rId10"/>
    <p:sldId id="568" r:id="rId11"/>
    <p:sldId id="597" r:id="rId12"/>
    <p:sldId id="569" r:id="rId13"/>
    <p:sldId id="577" r:id="rId14"/>
    <p:sldId id="586" r:id="rId15"/>
    <p:sldId id="574" r:id="rId16"/>
    <p:sldId id="575" r:id="rId17"/>
    <p:sldId id="589" r:id="rId18"/>
    <p:sldId id="600" r:id="rId19"/>
    <p:sldId id="598" r:id="rId20"/>
    <p:sldId id="602" r:id="rId21"/>
    <p:sldId id="591" r:id="rId22"/>
    <p:sldId id="605" r:id="rId23"/>
    <p:sldId id="606" r:id="rId24"/>
    <p:sldId id="603" r:id="rId25"/>
    <p:sldId id="604" r:id="rId26"/>
  </p:sldIdLst>
  <p:sldSz cx="12190413" cy="6858000"/>
  <p:notesSz cx="6797675" cy="992822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Любенко Наталья Ивановна" initials="ЛНИ" lastIdx="0" clrIdx="0">
    <p:extLst>
      <p:ext uri="{19B8F6BF-5375-455C-9EA6-DF929625EA0E}">
        <p15:presenceInfo xmlns:p15="http://schemas.microsoft.com/office/powerpoint/2012/main" userId="Любенко Наталья Ивановна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489F"/>
    <a:srgbClr val="03237F"/>
    <a:srgbClr val="183DB4"/>
    <a:srgbClr val="E9EBF5"/>
    <a:srgbClr val="D0D3EB"/>
    <a:srgbClr val="0033CC"/>
    <a:srgbClr val="0000CC"/>
    <a:srgbClr val="003399"/>
    <a:srgbClr val="CCECFF"/>
    <a:srgbClr val="2A3E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578" autoAdjust="0"/>
    <p:restoredTop sz="74256" autoAdjust="0"/>
  </p:normalViewPr>
  <p:slideViewPr>
    <p:cSldViewPr snapToObjects="1">
      <p:cViewPr varScale="1">
        <p:scale>
          <a:sx n="62" d="100"/>
          <a:sy n="62" d="100"/>
        </p:scale>
        <p:origin x="1186" y="48"/>
      </p:cViewPr>
      <p:guideLst>
        <p:guide orient="horz" pos="2160"/>
        <p:guide pos="288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Objects="1">
      <p:cViewPr varScale="1">
        <p:scale>
          <a:sx n="49" d="100"/>
          <a:sy n="49" d="100"/>
        </p:scale>
        <p:origin x="1675" y="82"/>
      </p:cViewPr>
      <p:guideLst>
        <p:guide orient="horz" pos="3126"/>
        <p:guide pos="2141"/>
      </p:guideLst>
    </p:cSldViewPr>
  </p:notesViewPr>
  <p:gridSpacing cx="180023" cy="180023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5C9290D-03F1-435B-AFE1-EA3DE7CC96A4}" type="datetimeFigureOut">
              <a:rPr lang="ru-RU"/>
              <a:pPr>
                <a:defRPr/>
              </a:pPr>
              <a:t>13.11.2020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63F348E2-EF53-46F8-A8FB-261F327E4A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61531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50AD5DF-33CA-4570-BC7F-6CA97FA29312}" type="datetimeFigureOut">
              <a:rPr lang="ru-RU"/>
              <a:pPr>
                <a:defRPr/>
              </a:pPr>
              <a:t>13.11.2020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4538"/>
            <a:ext cx="6615113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5632"/>
            <a:ext cx="5438775" cy="44679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671"/>
            <a:ext cx="2946400" cy="496966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BC684D0B-CF85-4BB7-93B7-9FC357A73FA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180905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avminobr.ru/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avminobr.ru/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</a:t>
            </a:r>
            <a:r>
              <a:rPr lang="ru-RU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Ставропольском крае завершился школьный этап олимпиады и сейчас в территориях полным ходом завершается подготовка к проведению муниципального этапа.</a:t>
            </a:r>
          </a:p>
          <a:p>
            <a:r>
              <a:rPr lang="ru-RU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684D0B-CF85-4BB7-93B7-9FC357A73FA4}" type="slidenum">
              <a:rPr lang="ru-RU" altLang="ru-RU" smtClean="0"/>
              <a:pPr>
                <a:defRPr/>
              </a:pPr>
              <a:t>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437617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В целях оказания консультационной поддержки в МОУО организаторам муниципального этапа всероссийской олимпиады школьников были направлены:</a:t>
            </a:r>
            <a:endParaRPr lang="ru-RU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628650" lvl="1" indent="-171450">
              <a:buFontTx/>
              <a:buChar char="-"/>
            </a:pPr>
            <a:r>
              <a:rPr lang="ru-RU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августе 2020 года 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Методические рекомендации по разработке заданий и требований к проведению школьного и муниципального этапов всероссийской олимпиады школьников в 2020/21 учебном году, разработанные Центральными предметно-методическими комиссиями по каждому общеобразовательному предмету; </a:t>
            </a:r>
          </a:p>
          <a:p>
            <a:pPr marL="628650" lvl="1" indent="-171450">
              <a:buFontTx/>
              <a:buChar char="-"/>
            </a:pPr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октябре 2020 года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Требования к  проведению муниципального этапа ВсОШ, разработанные Региональными предметно – методическими комиссиями по каждому общеобразовательному предмету</a:t>
            </a:r>
          </a:p>
          <a:p>
            <a:pPr marL="628650" marR="0" lvl="1" indent="-1714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endParaRPr lang="ru-RU" sz="1200" b="1" dirty="0" smtClean="0">
              <a:solidFill>
                <a:srgbClr val="183DB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lvl="1" indent="-171450">
              <a:buFontTx/>
              <a:buChar char="-"/>
            </a:pP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684D0B-CF85-4BB7-93B7-9FC357A73FA4}" type="slidenum">
              <a:rPr lang="ru-RU" altLang="ru-RU" smtClean="0"/>
              <a:pPr>
                <a:defRPr/>
              </a:pPr>
              <a:t>10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732189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	</a:t>
            </a:r>
            <a:r>
              <a:rPr lang="ru-RU" sz="14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Методические рекомендации: </a:t>
            </a:r>
            <a:endParaRPr lang="ru-RU" sz="14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4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размещены</a:t>
            </a:r>
            <a:r>
              <a:rPr lang="ru-RU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на официальном сайте министерства образования Ставропольского края (</a:t>
            </a:r>
            <a:r>
              <a:rPr lang="ru-RU" sz="14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http://www.stavminobr.ru/</a:t>
            </a:r>
            <a:r>
              <a:rPr lang="ru-RU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в разделе «Всероссийская олимпиада школьников»; </a:t>
            </a:r>
          </a:p>
          <a:p>
            <a:r>
              <a:rPr lang="ru-RU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</a:t>
            </a:r>
            <a:r>
              <a:rPr lang="ru-RU" sz="14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направлены </a:t>
            </a:r>
            <a:r>
              <a:rPr lang="ru-RU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министерством в муниципальные органы управления образованием,</a:t>
            </a:r>
          </a:p>
          <a:p>
            <a:r>
              <a:rPr lang="ru-RU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</a:t>
            </a:r>
            <a:r>
              <a:rPr lang="ru-RU" sz="14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председателям</a:t>
            </a:r>
            <a:r>
              <a:rPr lang="ru-RU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предметно-методических комиссий по общеобразовательным предметам. </a:t>
            </a:r>
          </a:p>
          <a:p>
            <a:r>
              <a:rPr lang="ru-RU" sz="14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Рекомендации содержат</a:t>
            </a:r>
            <a:r>
              <a:rPr lang="ru-RU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образцы олимпиадных заданий, перечень справочных материалов, средств связи и электронно-вычислительной техники, разрешенных к использованию во время проведения олимпиады, критерии и методики оценивания выполненных олимпиадных заданий, описание процедуры регистрации участников олимпиады, показа олимпиадных работ, а также рассмотрения апелляций участников олимпиады.</a:t>
            </a:r>
          </a:p>
          <a:p>
            <a:r>
              <a:rPr lang="ru-RU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В соответствии с п. 59, 48 Порядка проведения всероссийской олимпиады школьников и с учетом методических рекомендаций, подготовленных центральными предметно-методическими комиссиями олимпиады в настоящее время </a:t>
            </a:r>
            <a:r>
              <a:rPr lang="ru-RU" sz="14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региональные предметно-методические комиссии: </a:t>
            </a:r>
            <a:endParaRPr lang="ru-RU" sz="14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4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Разработали требования</a:t>
            </a:r>
            <a:r>
              <a:rPr lang="ru-RU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к организации и проведению муниципального этапа олимпиады по 24 общеобразовательным предметам. Требования </a:t>
            </a:r>
            <a:r>
              <a:rPr lang="ru-RU" sz="14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размещены </a:t>
            </a:r>
            <a:r>
              <a:rPr lang="ru-RU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 сайте министерства образования Ставропольского края </a:t>
            </a:r>
            <a:r>
              <a:rPr lang="ru-RU" sz="14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 направлены </a:t>
            </a:r>
            <a:r>
              <a:rPr lang="ru-RU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муниципальные органы управления образованием.</a:t>
            </a:r>
          </a:p>
          <a:p>
            <a:r>
              <a:rPr lang="ru-RU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</a:t>
            </a:r>
            <a:r>
              <a:rPr lang="ru-RU" sz="14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Региональные предметно-методические комиссии</a:t>
            </a:r>
            <a:r>
              <a:rPr lang="ru-RU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под руководством председателя на основании Порядка проведения всероссийской олимпиады школьников с соблюдением конфиденциальности: </a:t>
            </a:r>
          </a:p>
          <a:p>
            <a:r>
              <a:rPr lang="ru-RU" sz="14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Составили олимпиадные задания</a:t>
            </a:r>
            <a:r>
              <a:rPr lang="ru-RU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на основе содержания образовательных программ основного общего и среднего общего образования углубленного уровня и соответствующей направленности (профиля),</a:t>
            </a:r>
          </a:p>
          <a:p>
            <a:r>
              <a:rPr lang="ru-RU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 </a:t>
            </a:r>
            <a:r>
              <a:rPr lang="ru-RU" sz="14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сформировали из них комплекты заданий</a:t>
            </a:r>
            <a:r>
              <a:rPr lang="ru-RU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для муниципального этапа олимпиады по 24 общеобразовательным предметам с учетом методических рекомендаций, подготовленных центральными предметно-методическими комиссиями олимпиады, </a:t>
            </a:r>
          </a:p>
          <a:p>
            <a:r>
              <a:rPr lang="ru-RU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</a:t>
            </a:r>
            <a:r>
              <a:rPr lang="ru-RU" sz="14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подготовили варианты решений</a:t>
            </a:r>
            <a:r>
              <a:rPr lang="ru-RU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олимпиадных заданий, критерии оценивания олимпиадных работ.</a:t>
            </a:r>
          </a:p>
          <a:p>
            <a:r>
              <a:rPr lang="ru-RU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</a:t>
            </a:r>
            <a:r>
              <a:rPr lang="ru-RU" sz="14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Все олимпиадные материалы прошли экспертизу у экспертов</a:t>
            </a:r>
            <a:r>
              <a:rPr lang="ru-RU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ru-RU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Кроме того, министерством образования Ставропольского края направлены </a:t>
            </a:r>
            <a:r>
              <a:rPr lang="ru-RU" sz="14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информационные письма</a:t>
            </a:r>
            <a:r>
              <a:rPr lang="ru-RU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с рекомендациями по организации проведения муниципального этапа олимпиады в 2020/21 учебном году.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684D0B-CF85-4BB7-93B7-9FC357A73FA4}" type="slidenum">
              <a:rPr lang="ru-RU" altLang="ru-RU" smtClean="0"/>
              <a:pPr>
                <a:defRPr/>
              </a:pPr>
              <a:t>11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726629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</a:t>
            </a:r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Информационное сопровождение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муниципального этапа всероссийской олимпиады школьников в 2020/21 учебном году будет осуществляться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на сайте министерства образования Ставропольского края (</a:t>
            </a:r>
            <a:r>
              <a:rPr lang="ru-RU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http://www.stavminobr.ru/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и на портале олимпиад СКФУ</a:t>
            </a: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Муниципальным органам управления образованием  </a:t>
            </a:r>
            <a:r>
              <a:rPr lang="ru-RU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необходимо обеспечить информационное сопровождение муниципального этапа </a:t>
            </a:r>
            <a:r>
              <a:rPr lang="ru-RU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ВсОШ</a:t>
            </a:r>
            <a:r>
              <a:rPr lang="ru-RU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на</a:t>
            </a:r>
            <a:r>
              <a:rPr lang="ru-RU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сайтах отделов образования и образовательных организаций.</a:t>
            </a:r>
          </a:p>
          <a:p>
            <a:r>
              <a:rPr lang="ru-RU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</a:t>
            </a:r>
            <a:r>
              <a:rPr lang="ru-RU" sz="105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Сайты должны быть доступны в навигации, удобны в использовании, содержать полную информацию.</a:t>
            </a:r>
            <a:r>
              <a:rPr lang="ru-RU" sz="105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684D0B-CF85-4BB7-93B7-9FC357A73FA4}" type="slidenum">
              <a:rPr lang="ru-RU" altLang="ru-RU" smtClean="0"/>
              <a:pPr>
                <a:defRPr/>
              </a:pPr>
              <a:t>12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609622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</a:t>
            </a:r>
            <a:r>
              <a:rPr lang="ru-RU" sz="14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Задания для проведения муниципального этапа ВсОШ, разработанные </a:t>
            </a:r>
            <a:r>
              <a:rPr lang="ru-RU" sz="14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региональными ПМК </a:t>
            </a:r>
            <a:r>
              <a:rPr lang="ru-RU" sz="14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прошли экспертизу и будут размещаться на сайте РЦОИ в разделе «Всероссийская олимпиада школьников» не позднее, чем за два дня до проведения олимпиады по каждому предмету.</a:t>
            </a:r>
          </a:p>
          <a:p>
            <a:pPr lvl="1"/>
            <a:r>
              <a:rPr lang="ru-RU" sz="14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В день проведения олимпиады по предмету до 8.00 часов будут размещены коды доступа к заданиям. Далее задания необходимо растиражировать (с соблюдением конфиденциальности) и доставить в места проведения олимпиады.</a:t>
            </a:r>
          </a:p>
          <a:p>
            <a:pPr lvl="1"/>
            <a:r>
              <a:rPr lang="ru-RU" sz="14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В этот же день, после окончания олимпиады также по закрытым каналам, будут направлены коды доступа к критериям оценивания заданий. </a:t>
            </a:r>
          </a:p>
          <a:p>
            <a:pPr lvl="1"/>
            <a:r>
              <a:rPr lang="ru-RU" sz="14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После проверки работ, предварительные результаты размещаются на сайте органа управления образованием.</a:t>
            </a:r>
          </a:p>
          <a:p>
            <a:pPr lvl="1"/>
            <a:r>
              <a:rPr lang="ru-RU" sz="14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</a:t>
            </a:r>
          </a:p>
          <a:p>
            <a:pPr lvl="1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</a:t>
            </a:r>
            <a:endParaRPr lang="ru-RU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684D0B-CF85-4BB7-93B7-9FC357A73FA4}" type="slidenum">
              <a:rPr lang="ru-RU" altLang="ru-RU" smtClean="0"/>
              <a:pPr>
                <a:defRPr/>
              </a:pPr>
              <a:t>13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732189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</a:t>
            </a:r>
            <a:r>
              <a:rPr lang="ru-RU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Ввиду особенностей проведения всероссийской олимпиады школьников в текущем ученом году, очень важно обеспечить соблюдение  конфиденциальности, объективности как во время проведения муниципального этапа олимпиады,</a:t>
            </a:r>
            <a:r>
              <a:rPr lang="ru-RU" sz="14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так и во время проверки </a:t>
            </a:r>
            <a:r>
              <a:rPr lang="ru-RU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 оценки выполненных  олимпиадных заданий.  Для этого необходимо</a:t>
            </a:r>
            <a:r>
              <a:rPr lang="ru-RU" sz="14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использовать средства </a:t>
            </a:r>
            <a:r>
              <a:rPr lang="ru-RU" sz="14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видеофиксации</a:t>
            </a:r>
            <a:r>
              <a:rPr lang="ru-RU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во время подготовки и проведения муниципального этапа олимпиады. </a:t>
            </a:r>
          </a:p>
          <a:p>
            <a:pPr marL="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Поэтому пунктами проведения муниципального этапа </a:t>
            </a:r>
            <a:r>
              <a:rPr lang="ru-RU" sz="14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ВсОШ</a:t>
            </a:r>
            <a:r>
              <a:rPr lang="ru-RU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рекомендуем определять образовательные организации, оснащенные такими средствами (пункты проведения ЕГЭ). </a:t>
            </a:r>
          </a:p>
          <a:p>
            <a:pPr marL="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Кроме того, возможно  использовать информационно-</a:t>
            </a:r>
            <a:r>
              <a:rPr lang="ru-RU" sz="14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коммуникационые</a:t>
            </a:r>
            <a:r>
              <a:rPr lang="ru-RU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технологии на этапах анализа олимпиадных заданий и их решений, а также во время показа выполненных участниками олимпиадных заданий, апелляций.</a:t>
            </a:r>
          </a:p>
          <a:p>
            <a:pPr marL="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684D0B-CF85-4BB7-93B7-9FC357A73FA4}" type="slidenum">
              <a:rPr lang="ru-RU" altLang="ru-RU" smtClean="0"/>
              <a:pPr>
                <a:defRPr/>
              </a:pPr>
              <a:t>14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4307481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Организаторами муниципального этапа олимпиады должны быть подготовлены и утверждены свои локальные акты.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 слайдах перечислены некоторые из них.</a:t>
            </a:r>
          </a:p>
          <a:p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684D0B-CF85-4BB7-93B7-9FC357A73FA4}" type="slidenum">
              <a:rPr lang="ru-RU" altLang="ru-RU" smtClean="0"/>
              <a:pPr>
                <a:defRPr/>
              </a:pPr>
              <a:t>15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430748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</a:t>
            </a:r>
            <a:r>
              <a:rPr lang="ru-RU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Наша основная задача - не допустить нарушений во время  проведения муниципального этапа олимпиады, </a:t>
            </a:r>
          </a:p>
          <a:p>
            <a:r>
              <a:rPr lang="ru-RU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Обращаю ваше внимание на строгое соблюдение Порядка проведения всероссийской олимпиады школьников, конфиденциальность при проведении муниципального этапа олимпиады.</a:t>
            </a:r>
          </a:p>
          <a:p>
            <a:r>
              <a:rPr lang="ru-RU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Министерство</a:t>
            </a:r>
            <a:r>
              <a:rPr lang="ru-RU" sz="14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образования Ставропольского края </a:t>
            </a:r>
            <a:r>
              <a:rPr lang="ru-RU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полагает целесообразным на муниципальном этапе олимпиады:</a:t>
            </a:r>
          </a:p>
          <a:p>
            <a:r>
              <a:rPr lang="ru-RU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- установить квоту победителей и призеров муниципального этапа олимпиады не более 40 % от общего числа участников муниципального этапа по каждому общеобразовательному предмету; квоту победителей муниципального этапа олимпиады не более 8 % от общего числа участников муниципального этапа по каждому общеобразовательному предмету;</a:t>
            </a:r>
          </a:p>
          <a:p>
            <a:r>
              <a:rPr lang="ru-RU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- победителем и призером муниципального этапа олимпиады считать участника, набравшего не менее 50 % от максимально возможного количества баллов по итогам оценивания выполненных олимпиадных заданий.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684D0B-CF85-4BB7-93B7-9FC357A73FA4}" type="slidenum">
              <a:rPr lang="ru-RU" altLang="ru-RU" smtClean="0"/>
              <a:pPr>
                <a:defRPr/>
              </a:pPr>
              <a:t>16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0132729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</a:t>
            </a:r>
            <a:r>
              <a:rPr lang="ru-RU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Просим руководителей муниципальных органов управления образованием взять под личный контроль проведение муниципального этапа олимпиады и обратить внимание на мероприятия, которые представлены на слайде, с целью обеспечения проведения муниципального этапа  ВСОШ объективно, открыто, с соблюдением всех норм и требований Порядка проведения всероссийской олимпиады школьников. </a:t>
            </a:r>
          </a:p>
          <a:p>
            <a:endParaRPr lang="ru-RU" sz="1400" dirty="0" smtClean="0"/>
          </a:p>
          <a:p>
            <a:pPr marL="228600" indent="-228600">
              <a:buAutoNum type="arabicPeriod"/>
            </a:pP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684D0B-CF85-4BB7-93B7-9FC357A73FA4}" type="slidenum">
              <a:rPr lang="ru-RU" altLang="ru-RU" smtClean="0"/>
              <a:pPr>
                <a:defRPr/>
              </a:pPr>
              <a:t>17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4307481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</a:t>
            </a:r>
            <a:r>
              <a:rPr lang="ru-RU" sz="1400" dirty="0" smtClean="0"/>
              <a:t>С целью обеспечения информационной открытости при проведении всероссийской олимпиады школьников министерством в муниципалитеты было направлено письмо об информационном сопровождении всероссийской олимпиады школьников), с рекомендациями по оформлению сайтов.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4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</a:t>
            </a:r>
            <a:r>
              <a:rPr lang="ru-RU" sz="14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Министерство проверило сайты всех МОУО.</a:t>
            </a:r>
          </a:p>
          <a:p>
            <a:r>
              <a:rPr lang="ru-RU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В ходе мониторинга   установлено, что на сайтах всех муниципальных органов управления образованием  есть вкладка</a:t>
            </a:r>
            <a:r>
              <a:rPr lang="ru-RU" sz="14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«Всероссийская олимпиада школьников»</a:t>
            </a:r>
            <a:r>
              <a:rPr lang="ru-RU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r>
              <a:rPr lang="ru-RU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Своевременно размещается информация на  сайтах муниципальных</a:t>
            </a:r>
            <a:r>
              <a:rPr lang="ru-RU" sz="14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органов управления образованием, указанных на слайде. </a:t>
            </a:r>
            <a:r>
              <a:rPr lang="ru-RU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684D0B-CF85-4BB7-93B7-9FC357A73FA4}" type="slidenum">
              <a:rPr lang="ru-RU" altLang="ru-RU" smtClean="0"/>
              <a:pPr>
                <a:defRPr/>
              </a:pPr>
              <a:t>18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7054888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	</a:t>
            </a:r>
            <a:r>
              <a:rPr lang="ru-RU" sz="1400" b="0" dirty="0" smtClean="0"/>
              <a:t>Муниципальным органам управления образованием, представленных на слайде, рекомендуем в оперативном порядке</a:t>
            </a:r>
          </a:p>
          <a:p>
            <a:r>
              <a:rPr lang="ru-RU" sz="1400" b="0" dirty="0" smtClean="0"/>
              <a:t>исправить ситуацию с размещение информации и документов </a:t>
            </a:r>
            <a:r>
              <a:rPr lang="ru-RU" sz="1400" b="0" dirty="0" err="1" smtClean="0"/>
              <a:t>ВсОШ</a:t>
            </a:r>
            <a:r>
              <a:rPr lang="ru-RU" sz="1400" b="0" dirty="0" smtClean="0"/>
              <a:t>.</a:t>
            </a:r>
          </a:p>
          <a:p>
            <a:r>
              <a:rPr lang="ru-RU" sz="1400" b="0" dirty="0" smtClean="0"/>
              <a:t>	Такое отношение  к размещению информации недопустимо. </a:t>
            </a:r>
          </a:p>
          <a:p>
            <a:endParaRPr lang="ru-RU" sz="1400" b="0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684D0B-CF85-4BB7-93B7-9FC357A73FA4}" type="slidenum">
              <a:rPr lang="ru-RU" altLang="ru-RU" smtClean="0"/>
              <a:pPr>
                <a:defRPr/>
              </a:pPr>
              <a:t>19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192105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</a:t>
            </a:r>
            <a:r>
              <a:rPr lang="ru-RU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Основным федеральным нормативным документом, который регулирует проведение всех этапов всероссийской олимпиады школьников является Порядок проведения всероссийской олимпиады школьников.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Организатором проведения муниципального этапа ВсОШ является орган местного самоуправления, осуществляющий управление в сфере образования.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Второй год подряд Олимпиада  в крае проводится по 24 общеобразовательным предметам. Муниципальный этап  </a:t>
            </a:r>
            <a:r>
              <a:rPr lang="ru-RU" sz="14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ВсОШ</a:t>
            </a:r>
            <a:r>
              <a:rPr lang="ru-RU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будет</a:t>
            </a:r>
            <a:r>
              <a:rPr lang="ru-RU" sz="14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проходить </a:t>
            </a:r>
            <a:r>
              <a:rPr lang="ru-RU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с 19 ноября по 07 декабря 2020 года.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684D0B-CF85-4BB7-93B7-9FC357A73FA4}" type="slidenum">
              <a:rPr lang="ru-RU" altLang="ru-RU" smtClean="0"/>
              <a:pPr>
                <a:defRPr/>
              </a:pPr>
              <a:t>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7321891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</a:t>
            </a:r>
            <a:r>
              <a:rPr lang="ru-RU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Несмотря на то, что  муниципальными органами</a:t>
            </a:r>
            <a:r>
              <a:rPr lang="ru-RU" sz="14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управления образованием,</a:t>
            </a:r>
            <a:r>
              <a:rPr lang="ru-RU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представленными  на слайде своевременно размещается информация о </a:t>
            </a:r>
            <a:r>
              <a:rPr lang="ru-RU" sz="14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ВсОШ</a:t>
            </a:r>
            <a:r>
              <a:rPr lang="ru-RU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ее поиск  весьма затруднителен.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684D0B-CF85-4BB7-93B7-9FC357A73FA4}" type="slidenum">
              <a:rPr lang="ru-RU" altLang="ru-RU" smtClean="0"/>
              <a:pPr>
                <a:defRPr/>
              </a:pPr>
              <a:t>20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5789126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</a:t>
            </a:r>
            <a:r>
              <a:rPr lang="ru-RU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 учетом сложившейся в крае </a:t>
            </a:r>
            <a:r>
              <a:rPr lang="ru-RU" sz="14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эпидситуации</a:t>
            </a:r>
            <a:r>
              <a:rPr lang="ru-RU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 муниципальный этап олимпиады в этом году будет проходить в непростых условиях.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Министерством образования Ставропольского края в муниципальные органы управления образованием</a:t>
            </a:r>
            <a:r>
              <a:rPr lang="ru-RU" sz="14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было направлено информационное письмо по организации проведения муниципального этапа олимпиады.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684D0B-CF85-4BB7-93B7-9FC357A73FA4}" type="slidenum">
              <a:rPr lang="ru-RU" altLang="ru-RU" smtClean="0"/>
              <a:pPr>
                <a:defRPr/>
              </a:pPr>
              <a:t>21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4376170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Организаторы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муниципального этапа олимпиады -  муниципальные органы управления образованием представили в министерство различные формы моделей проведения муниципального этапа олимпиады.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 традиционная модель проведения на базе одной общеобразовательной организации,  с соблюдением всех мер безопасности.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 этом риски утечки информации и необъективной проверки работ сокращены до минимума. 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684D0B-CF85-4BB7-93B7-9FC357A73FA4}" type="slidenum">
              <a:rPr lang="ru-RU" altLang="ru-RU" smtClean="0"/>
              <a:pPr>
                <a:defRPr/>
              </a:pPr>
              <a:t>22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9015407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</a:t>
            </a:r>
            <a:r>
              <a:rPr lang="ru-RU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 проведение муниципального этапа олимпиады на базе своих общеобразовательных организаций </a:t>
            </a:r>
            <a:endParaRPr lang="ru-RU" sz="14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4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При этом велик риск необъективного проведения олимпиады.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4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	Поэтому необходимо организовать работу таким образом, чтобы олимпиада прошла  организовано, с соблюдением конфиденциальности и безопасно.,</a:t>
            </a:r>
            <a:endParaRPr lang="ru-RU" sz="14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684D0B-CF85-4BB7-93B7-9FC357A73FA4}" type="slidenum">
              <a:rPr lang="ru-RU" altLang="ru-RU" smtClean="0"/>
              <a:pPr>
                <a:defRPr/>
              </a:pPr>
              <a:t>23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637766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</a:t>
            </a:r>
            <a:r>
              <a:rPr lang="ru-RU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Для обеспечения безопасного проведения мероприятия нужно</a:t>
            </a:r>
            <a:r>
              <a:rPr lang="ru-RU" sz="14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обязательно </a:t>
            </a:r>
            <a:r>
              <a:rPr lang="ru-RU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провести мероприятия  с целью сохранения здоровья всех участников олимпиады.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Просим руководителей муниципальных органов управления образованием взять под личный контроль проведение муниципального этапа олимпиады. Необходимо, чтобы муниципальный этап олимпиады прошел безопасно, организованно, объективно, открыто, с соблюдением всех норм и требований Порядка проведения всероссийской олимпиады школьников.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684D0B-CF85-4BB7-93B7-9FC357A73FA4}" type="slidenum">
              <a:rPr lang="ru-RU" altLang="ru-RU" smtClean="0"/>
              <a:pPr>
                <a:defRPr/>
              </a:pPr>
              <a:t>24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5245513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684D0B-CF85-4BB7-93B7-9FC357A73FA4}" type="slidenum">
              <a:rPr lang="ru-RU" altLang="ru-RU" smtClean="0"/>
              <a:pPr>
                <a:defRPr/>
              </a:pPr>
              <a:t>25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018746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</a:t>
            </a:r>
            <a:r>
              <a:rPr lang="ru-RU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Приказами министерства образования Ставропольского края утверждены: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lang="ru-RU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составы региональных предметно-методических комиссий по каждому общеобразовательному предмету;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lang="ru-RU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график проведения муниципального этапа всероссийской олимпиады школьников в Ставропольском крае в 2020/21 учебном году, который был скорректирован с учетом проведения осенних каникул;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lang="ru-RU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порядок получения материалов муниципального этапа всероссийской олимпиады школьников.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684D0B-CF85-4BB7-93B7-9FC357A73FA4}" type="slidenum">
              <a:rPr lang="ru-RU" altLang="ru-RU" smtClean="0"/>
              <a:pPr>
                <a:defRPr/>
              </a:pPr>
              <a:t>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403055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</a:t>
            </a:r>
            <a:r>
              <a:rPr lang="ru-RU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Муниципальный этап олимпиады пройдет в Ставропольского крае с 19 ноября по 07 декабря  2020 года по 24 общеобразовательным предметам в сроки, указанные на слайде.</a:t>
            </a:r>
          </a:p>
          <a:p>
            <a:r>
              <a:rPr lang="ru-RU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В соответствии п. 45. Порядка конкретные места проведения муниципального этапа олимпиады по каждому общеобразовательному предмету устанавливает орган местного самоуправления, осуществляющий управление в сфере образования.</a:t>
            </a:r>
          </a:p>
          <a:p>
            <a:r>
              <a:rPr lang="ru-RU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Центральными предметно-методическими комиссиями по каждому общеобразовательному предмету были подготовлены и направлены в субъекты Российской Федерации «Методические рекомендации по разработке заданий и требований к проведению школьного и муниципального этапов всероссийской олимпиады школьников в 2020/21  учебном  году».</a:t>
            </a:r>
          </a:p>
          <a:p>
            <a:endParaRPr lang="ru-RU" sz="14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684D0B-CF85-4BB7-93B7-9FC357A73FA4}" type="slidenum">
              <a:rPr lang="ru-RU" altLang="ru-RU" smtClean="0"/>
              <a:pPr>
                <a:defRPr/>
              </a:pPr>
              <a:t>4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281584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Напоминаем,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что в соответствии с Порядком проведения ВсОШ (пункты 45, 48) организатор муниципального этапа обладает полномочиями, представленными на слайдах.</a:t>
            </a:r>
          </a:p>
          <a:p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</a:t>
            </a:r>
          </a:p>
          <a:p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684D0B-CF85-4BB7-93B7-9FC357A73FA4}" type="slidenum">
              <a:rPr lang="ru-RU" altLang="ru-RU" smtClean="0"/>
              <a:pPr>
                <a:defRPr/>
              </a:pPr>
              <a:t>5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430748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</a:t>
            </a:r>
            <a:endParaRPr lang="ru-RU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684D0B-CF85-4BB7-93B7-9FC357A73FA4}" type="slidenum">
              <a:rPr lang="ru-RU" altLang="ru-RU" smtClean="0"/>
              <a:pPr>
                <a:defRPr/>
              </a:pPr>
              <a:t>6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430748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</a:t>
            </a:r>
            <a:r>
              <a:rPr lang="ru-RU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Кроме того, обращаем Ваше внимание на необходимость своевременного издания приказов МОУО для проведения всего комплекса мероприятий по подготовке и проведению муниципального этапа олимпиады.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684D0B-CF85-4BB7-93B7-9FC357A73FA4}" type="slidenum">
              <a:rPr lang="ru-RU" altLang="ru-RU" smtClean="0"/>
              <a:pPr>
                <a:defRPr/>
              </a:pPr>
              <a:t>7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430748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</a:t>
            </a:r>
            <a:r>
              <a:rPr lang="ru-RU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Напоминаем, что необходимо разместить на сайте организатора проведения муниципального этапа </a:t>
            </a:r>
            <a:r>
              <a:rPr lang="ru-RU" sz="14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ВсОШ</a:t>
            </a:r>
            <a:r>
              <a:rPr lang="ru-RU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 сайтах общеобразовательных организаций не позднее 7 дней до начала олимпиады:</a:t>
            </a:r>
          </a:p>
          <a:p>
            <a:pPr marL="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инструкции по организации и проведению </a:t>
            </a:r>
            <a:r>
              <a:rPr lang="ru-RU" sz="14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ВсОШ</a:t>
            </a:r>
            <a:r>
              <a:rPr lang="ru-RU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pPr marL="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программу проведения ВсОШ по каждому общеобразовательному предмету,</a:t>
            </a:r>
            <a:r>
              <a:rPr lang="ru-RU" sz="14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включая </a:t>
            </a:r>
            <a:r>
              <a:rPr lang="ru-RU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информацию о времени и месте показа, разбора олимпиадных заданий, подачи апелляции.</a:t>
            </a:r>
          </a:p>
          <a:p>
            <a:pPr marL="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Обязательно ознакомить </a:t>
            </a:r>
            <a:r>
              <a:rPr lang="ru-RU" sz="14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под подпись </a:t>
            </a:r>
            <a:r>
              <a:rPr lang="ru-RU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участников олимпиады, </a:t>
            </a:r>
            <a:r>
              <a:rPr lang="ru-RU" sz="14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 также их родителей </a:t>
            </a:r>
            <a:r>
              <a:rPr lang="ru-RU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(законных представителей) с указанной информацией.</a:t>
            </a:r>
          </a:p>
          <a:p>
            <a:pPr marL="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684D0B-CF85-4BB7-93B7-9FC357A73FA4}" type="slidenum">
              <a:rPr lang="ru-RU" altLang="ru-RU" smtClean="0"/>
              <a:pPr>
                <a:defRPr/>
              </a:pPr>
              <a:t>8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430748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</a:t>
            </a:r>
            <a:r>
              <a:rPr lang="ru-RU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Напоминаем, что на муниципальном этапе олимпиады по каждому общеобразовательному предмету принимают индивидуальное участие:</a:t>
            </a:r>
          </a:p>
          <a:p>
            <a:pPr marL="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- участники школьного этапа олимпиады текущего учебного года, набравшие необходимое для участия в муниципальном этапе олимпиады количество баллов, установленное организатором муниципального этапа олимпиады;</a:t>
            </a:r>
          </a:p>
          <a:p>
            <a:pPr marL="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- победители и призеры муниципального этапа олимпиады предыдущего учебного года, продолжающие обучение в организациях, осуществляющих образовательную деятельность по образовательным программам основного общего и среднего общего образования.</a:t>
            </a:r>
          </a:p>
          <a:p>
            <a:pPr marL="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684D0B-CF85-4BB7-93B7-9FC357A73FA4}" type="slidenum">
              <a:rPr lang="ru-RU" altLang="ru-RU" smtClean="0"/>
              <a:pPr>
                <a:defRPr/>
              </a:pPr>
              <a:t>9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43074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BBB9988-C547-441C-9B29-F25813BBD0F3}" type="datetime1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13.11.2020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4BEF3-3395-45EC-84C9-BE5F43FE1E3E}" type="slidenum">
              <a:rPr lang="ru-RU" alt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674067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F8D40B-17AD-4128-A553-64DBCB691928}" type="datetime1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13.11.2020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9E45-513B-48E9-A01D-DFF24736E85C}" type="slidenum">
              <a:rPr lang="ru-RU" alt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36575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C641B9A-8B87-4194-9D22-32232E53DF44}" type="datetime1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13.11.2020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E8585-44E6-4079-8113-FA13AC12F53E}" type="slidenum">
              <a:rPr lang="ru-RU" alt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772642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E485EA4-4E89-4059-9859-405CF868B7C5}" type="datetime1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13.11.2020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1FF4B-86AE-4AF6-9FA7-8F3190F1C2E5}" type="slidenum">
              <a:rPr lang="ru-RU" alt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950084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157C2B-990C-48E2-9407-F5C558C9EABB}" type="datetime1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13.11.2020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EA4AC-C7D3-49CC-BA82-B4CB257DFB7B}" type="slidenum">
              <a:rPr lang="ru-RU" alt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037155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AAF2A5-09F1-43C6-8444-C7642F0D0CA2}" type="datetime1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13.11.2020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1CFBF-E16F-4BFD-BA79-64B4FDADCF45}" type="slidenum">
              <a:rPr lang="ru-RU" alt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68515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245F41E-0B00-473C-BD2C-9C6805610313}" type="datetime1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13.11.2020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0C6A-6DEC-4CD0-9E6D-369F08F1195E}" type="slidenum">
              <a:rPr lang="ru-RU" alt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893013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87A128-1B65-4F58-B91A-EA8DC20B4FE8}" type="datetime1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13.11.2020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62055-C9E0-4A2B-945C-F8D8E4CE2D1C}" type="slidenum">
              <a:rPr lang="ru-RU" alt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423626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8CEFFA-BBA5-4CCC-AEB4-186DE34B0A9F}" type="datetime1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13.11.2020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C8CCB-5C1B-400E-8D24-39B8B2FED40D}" type="slidenum">
              <a:rPr lang="ru-RU" alt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391327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BF1C3B-C452-4405-A19B-A81931AACDA7}" type="datetime1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13.11.2020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459BE-0F8D-4391-B278-F71F515FE921}" type="slidenum">
              <a:rPr lang="ru-RU" alt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8208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933CD6E-8D17-4607-AF75-822DDFBF1BDC}" type="datetime1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13.11.2020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F2DC2-57D0-4A9D-80DB-2D85F896AF48}" type="slidenum">
              <a:rPr lang="ru-RU" alt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49553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41E573E-87AE-4C32-81B2-312A3F092BDD}" type="datetime1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  <a:latin typeface="Trebuchet MS"/>
              </a:rPr>
              <a:t>13.11.2020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  <a:latin typeface="Trebuchet M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  <a:latin typeface="Trebuchet M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E0EAE-03C2-4DDD-8D85-6EC9D18690A5}" type="slidenum">
              <a:rPr lang="ru-RU" altLang="ru-RU" smtClean="0">
                <a:solidFill>
                  <a:prstClr val="black">
                    <a:lumMod val="50000"/>
                    <a:lumOff val="50000"/>
                  </a:prstClr>
                </a:solidFill>
                <a:latin typeface="Trebuchet MS"/>
              </a:rPr>
              <a:pPr/>
              <a:t>‹#›</a:t>
            </a:fld>
            <a:endParaRPr lang="ru-RU" altLang="ru-RU" smtClean="0">
              <a:solidFill>
                <a:prstClr val="black">
                  <a:lumMod val="50000"/>
                  <a:lumOff val="50000"/>
                </a:prstClr>
              </a:solidFill>
              <a:latin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1089556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43" r:id="rId1"/>
    <p:sldLayoutId id="2147484144" r:id="rId2"/>
    <p:sldLayoutId id="2147484145" r:id="rId3"/>
    <p:sldLayoutId id="2147484146" r:id="rId4"/>
    <p:sldLayoutId id="2147484147" r:id="rId5"/>
    <p:sldLayoutId id="2147484148" r:id="rId6"/>
    <p:sldLayoutId id="2147484149" r:id="rId7"/>
    <p:sldLayoutId id="2147484150" r:id="rId8"/>
    <p:sldLayoutId id="2147484151" r:id="rId9"/>
    <p:sldLayoutId id="2147484152" r:id="rId10"/>
    <p:sldLayoutId id="2147484153" r:id="rId11"/>
  </p:sldLayoutIdLst>
  <p:transition spd="med"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://olymp.ncfu.ru/" TargetMode="External"/><Relationship Id="rId4" Type="http://schemas.openxmlformats.org/officeDocument/2006/relationships/hyperlink" Target="http://www.stavminobr.ru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Горизонтальный свиток 5"/>
          <p:cNvSpPr/>
          <p:nvPr/>
        </p:nvSpPr>
        <p:spPr>
          <a:xfrm>
            <a:off x="442994" y="405835"/>
            <a:ext cx="11172200" cy="644044"/>
          </a:xfrm>
          <a:prstGeom prst="horizontalScroll">
            <a:avLst/>
          </a:prstGeom>
          <a:solidFill>
            <a:srgbClr val="183DB4"/>
          </a:solidFill>
          <a:ln>
            <a:solidFill>
              <a:srgbClr val="183D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Министерство образования Ставропольского края</a:t>
            </a:r>
          </a:p>
        </p:txBody>
      </p:sp>
      <p:pic>
        <p:nvPicPr>
          <p:cNvPr id="5" name="Picture 2" descr="http://www.stavregion.ru/_s_/i/ger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737" y="188913"/>
            <a:ext cx="1033399" cy="1079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Rectangle 6"/>
          <p:cNvSpPr>
            <a:spLocks/>
          </p:cNvSpPr>
          <p:nvPr/>
        </p:nvSpPr>
        <p:spPr bwMode="auto">
          <a:xfrm>
            <a:off x="555737" y="1808794"/>
            <a:ext cx="11242296" cy="27003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>
              <a:lnSpc>
                <a:spcPts val="3500"/>
              </a:lnSpc>
              <a:buClr>
                <a:srgbClr val="C3260C"/>
              </a:buClr>
              <a:buSzPct val="128000"/>
            </a:pP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Организация и проведение муниципального этапа всероссийской олимпиады школьников </a:t>
            </a:r>
          </a:p>
          <a:p>
            <a:pPr algn="ctr" eaLnBrk="1" hangingPunct="1">
              <a:lnSpc>
                <a:spcPts val="3500"/>
              </a:lnSpc>
              <a:buClr>
                <a:srgbClr val="C3260C"/>
              </a:buClr>
              <a:buSzPct val="128000"/>
            </a:pP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2020/21 учебном году</a:t>
            </a:r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Rectangle 6"/>
          <p:cNvSpPr>
            <a:spLocks/>
          </p:cNvSpPr>
          <p:nvPr/>
        </p:nvSpPr>
        <p:spPr bwMode="auto">
          <a:xfrm>
            <a:off x="6309177" y="5229231"/>
            <a:ext cx="5546017" cy="9361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ts val="1600"/>
              </a:lnSpc>
              <a:spcAft>
                <a:spcPts val="0"/>
              </a:spcAft>
              <a:buClr>
                <a:srgbClr val="C00000"/>
              </a:buClr>
              <a:defRPr/>
            </a:pP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Любенко Наталья Ивановна, главный специалист отдела общего образования министерства </a:t>
            </a:r>
            <a:b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образования Ставропольского </a:t>
            </a:r>
            <a:r>
              <a: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края</a:t>
            </a:r>
          </a:p>
        </p:txBody>
      </p:sp>
      <p:sp>
        <p:nvSpPr>
          <p:cNvPr id="7" name="Rectangle 6"/>
          <p:cNvSpPr>
            <a:spLocks/>
          </p:cNvSpPr>
          <p:nvPr/>
        </p:nvSpPr>
        <p:spPr bwMode="auto">
          <a:xfrm>
            <a:off x="6176885" y="5229231"/>
            <a:ext cx="6058235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Aft>
                <a:spcPts val="0"/>
              </a:spcAft>
              <a:buClr>
                <a:srgbClr val="C00000"/>
              </a:buClr>
              <a:defRPr/>
            </a:pP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Лаврова Наталья Александровна,</a:t>
            </a:r>
          </a:p>
          <a:p>
            <a:pPr>
              <a:spcAft>
                <a:spcPts val="0"/>
              </a:spcAft>
              <a:buClr>
                <a:srgbClr val="C00000"/>
              </a:buClr>
              <a:defRPr/>
            </a:pP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первый заместитель министра </a:t>
            </a:r>
          </a:p>
          <a:p>
            <a:pPr>
              <a:spcAft>
                <a:spcPts val="0"/>
              </a:spcAft>
              <a:buClr>
                <a:srgbClr val="C00000"/>
              </a:buClr>
              <a:defRPr/>
            </a:pP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образования Ставропольского края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691026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Горизонтальный свиток 6"/>
          <p:cNvSpPr/>
          <p:nvPr/>
        </p:nvSpPr>
        <p:spPr>
          <a:xfrm>
            <a:off x="478258" y="392288"/>
            <a:ext cx="11172200" cy="644044"/>
          </a:xfrm>
          <a:prstGeom prst="horizontalScroll">
            <a:avLst/>
          </a:prstGeom>
          <a:solidFill>
            <a:srgbClr val="183DB4"/>
          </a:solidFill>
          <a:ln>
            <a:solidFill>
              <a:srgbClr val="183D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Методическое обеспечение муниципального этапа олимпиады </a:t>
            </a:r>
          </a:p>
        </p:txBody>
      </p:sp>
      <p:pic>
        <p:nvPicPr>
          <p:cNvPr id="8" name="Picture 2" descr="http://www.stavregion.ru/_s_/i/ger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001" y="175366"/>
            <a:ext cx="1033399" cy="1079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6521812"/>
              </p:ext>
            </p:extLst>
          </p:nvPr>
        </p:nvGraphicFramePr>
        <p:xfrm>
          <a:off x="478258" y="1628770"/>
          <a:ext cx="11166947" cy="4736666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7052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81395">
                  <a:extLst>
                    <a:ext uri="{9D8B030D-6E8A-4147-A177-3AD203B41FA5}">
                      <a16:colId xmlns:a16="http://schemas.microsoft.com/office/drawing/2014/main" val="917539695"/>
                    </a:ext>
                  </a:extLst>
                </a:gridCol>
                <a:gridCol w="36802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2032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0" dirty="0" smtClean="0">
                        <a:solidFill>
                          <a:srgbClr val="31489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rgbClr val="31489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Центральные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rgbClr val="31489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предметно - методические комиссии </a:t>
                      </a:r>
                      <a:endParaRPr lang="ru-RU" sz="2000" b="0" dirty="0">
                        <a:solidFill>
                          <a:srgbClr val="31489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04" marR="121904" anchor="ctr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ru-RU" sz="2000" b="0" dirty="0" smtClean="0">
                          <a:solidFill>
                            <a:srgbClr val="31489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Методические рекомендации для проведения муниципального этапа ВсОШ</a:t>
                      </a:r>
                    </a:p>
                  </a:txBody>
                  <a:tcPr marL="121904" marR="121904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ru-RU" sz="2000" b="0" baseline="0" dirty="0" smtClean="0">
                          <a:solidFill>
                            <a:srgbClr val="31489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Сайт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ru-RU" sz="2000" b="0" baseline="0" dirty="0" smtClean="0">
                          <a:solidFill>
                            <a:srgbClr val="31489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министерства образования Ставропольского края</a:t>
                      </a:r>
                    </a:p>
                  </a:txBody>
                  <a:tcPr marL="121904" marR="121904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77524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dirty="0" smtClean="0">
                        <a:solidFill>
                          <a:srgbClr val="31489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rgbClr val="31489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Региональные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rgbClr val="31489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предметно – методические комиссии</a:t>
                      </a:r>
                      <a:endParaRPr lang="ru-RU" sz="2000" b="1" dirty="0" smtClean="0">
                        <a:solidFill>
                          <a:srgbClr val="31489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04" marR="121904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rgbClr val="31489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Задания с критериями и методикой их оценивания </a:t>
                      </a:r>
                      <a:endParaRPr lang="ru-RU" sz="2000" b="1" dirty="0" smtClean="0">
                        <a:solidFill>
                          <a:srgbClr val="31489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04" marR="121904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ru-RU" sz="2000" dirty="0" smtClean="0">
                          <a:solidFill>
                            <a:srgbClr val="31489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Сайт регионального центра обработки информации (РЦОИ)</a:t>
                      </a:r>
                      <a:endParaRPr lang="ru-RU" sz="2000" b="1" dirty="0" smtClean="0">
                        <a:solidFill>
                          <a:srgbClr val="31489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04" marR="121904"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38820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dirty="0" smtClean="0">
                        <a:solidFill>
                          <a:srgbClr val="183DB4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ru-RU" sz="2000" dirty="0" smtClean="0">
                          <a:solidFill>
                            <a:srgbClr val="31489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Требования к  проведению муниципального этапа ВсОШ</a:t>
                      </a:r>
                      <a:endParaRPr lang="ru-RU" sz="2000" b="1" dirty="0">
                        <a:solidFill>
                          <a:srgbClr val="31489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04" marR="121904"/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ru-RU" sz="2000" dirty="0" smtClean="0">
                          <a:solidFill>
                            <a:srgbClr val="31489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Сайт</a:t>
                      </a:r>
                      <a:r>
                        <a:rPr lang="ru-RU" sz="2000" baseline="0" dirty="0" smtClean="0">
                          <a:solidFill>
                            <a:srgbClr val="31489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smtClean="0">
                          <a:solidFill>
                            <a:srgbClr val="31489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министерства образования Ставропольского края</a:t>
                      </a:r>
                      <a:endParaRPr lang="ru-RU" sz="2000" b="1" dirty="0">
                        <a:solidFill>
                          <a:srgbClr val="31489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04" marR="121904"/>
                </a:tc>
                <a:extLst>
                  <a:ext uri="{0D108BD9-81ED-4DB2-BD59-A6C34878D82A}">
                    <a16:rowId xmlns:a16="http://schemas.microsoft.com/office/drawing/2014/main" val="28098643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698075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Горизонтальный свиток 5"/>
          <p:cNvSpPr/>
          <p:nvPr/>
        </p:nvSpPr>
        <p:spPr>
          <a:xfrm>
            <a:off x="784759" y="349740"/>
            <a:ext cx="10981402" cy="644044"/>
          </a:xfrm>
          <a:prstGeom prst="horizontalScroll">
            <a:avLst/>
          </a:prstGeom>
          <a:solidFill>
            <a:srgbClr val="183DB4"/>
          </a:solidFill>
          <a:ln>
            <a:solidFill>
              <a:srgbClr val="183D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Рекомендации </a:t>
            </a:r>
            <a:r>
              <a:rPr lang="ru-RU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 проведению муниципального этапа  </a:t>
            </a:r>
            <a:r>
              <a:rPr lang="ru-RU" sz="2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ВсОШ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http://www.stavregion.ru/_s_/i/ger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488" y="162603"/>
            <a:ext cx="775150" cy="888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0044441"/>
              </p:ext>
            </p:extLst>
          </p:nvPr>
        </p:nvGraphicFramePr>
        <p:xfrm>
          <a:off x="581482" y="2218522"/>
          <a:ext cx="11387957" cy="408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04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074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3972">
                <a:tc>
                  <a:txBody>
                    <a:bodyPr/>
                    <a:lstStyle/>
                    <a:p>
                      <a:pPr algn="l"/>
                      <a:r>
                        <a:rPr lang="ru-RU" sz="2200" b="0" dirty="0" smtClean="0">
                          <a:solidFill>
                            <a:srgbClr val="31489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№ 02-23/9284 от 06.08.2020</a:t>
                      </a:r>
                      <a:endParaRPr lang="ru-RU" sz="2200" b="0" dirty="0">
                        <a:solidFill>
                          <a:srgbClr val="31489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dirty="0" smtClean="0">
                          <a:solidFill>
                            <a:srgbClr val="31489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 направлении методических рекомендаций</a:t>
                      </a:r>
                      <a:endParaRPr lang="ru-RU" sz="2200" b="0" dirty="0">
                        <a:solidFill>
                          <a:srgbClr val="31489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482">
                <a:tc>
                  <a:txBody>
                    <a:bodyPr/>
                    <a:lstStyle/>
                    <a:p>
                      <a:pPr algn="l"/>
                      <a:r>
                        <a:rPr lang="ru-RU" sz="2200" b="0" dirty="0" smtClean="0">
                          <a:solidFill>
                            <a:srgbClr val="31489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№ 02-23/9275 от 06.08.2020</a:t>
                      </a:r>
                      <a:endParaRPr lang="ru-RU" sz="2200" b="0" dirty="0">
                        <a:solidFill>
                          <a:srgbClr val="31489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dirty="0" smtClean="0">
                          <a:solidFill>
                            <a:srgbClr val="31489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 информационном сопровождении </a:t>
                      </a:r>
                      <a:r>
                        <a:rPr lang="ru-RU" sz="2200" b="0" dirty="0" err="1" smtClean="0">
                          <a:solidFill>
                            <a:srgbClr val="31489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ВсОШ</a:t>
                      </a:r>
                      <a:endParaRPr lang="ru-RU" sz="2200" b="0" dirty="0">
                        <a:solidFill>
                          <a:srgbClr val="31489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7449708"/>
                  </a:ext>
                </a:extLst>
              </a:tr>
              <a:tr h="201576">
                <a:tc>
                  <a:txBody>
                    <a:bodyPr/>
                    <a:lstStyle/>
                    <a:p>
                      <a:pPr algn="l"/>
                      <a:r>
                        <a:rPr lang="ru-RU" sz="2200" b="0" dirty="0" smtClean="0">
                          <a:solidFill>
                            <a:srgbClr val="31489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№ 02-23/12813 от 21.10.2020</a:t>
                      </a:r>
                      <a:endParaRPr lang="ru-RU" sz="2200" b="0" dirty="0">
                        <a:solidFill>
                          <a:srgbClr val="31489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dirty="0" smtClean="0">
                          <a:solidFill>
                            <a:srgbClr val="31489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 направлении требований к проведению муниципального этапа </a:t>
                      </a:r>
                      <a:endParaRPr lang="ru-RU" sz="2200" b="0" dirty="0">
                        <a:solidFill>
                          <a:srgbClr val="31489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15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dirty="0" smtClean="0">
                          <a:solidFill>
                            <a:srgbClr val="31489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№ 02-23/12813 от 21.10.2020</a:t>
                      </a:r>
                      <a:endParaRPr lang="ru-RU" sz="2200" b="0" dirty="0">
                        <a:solidFill>
                          <a:srgbClr val="31489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dirty="0" smtClean="0">
                          <a:solidFill>
                            <a:srgbClr val="31489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График проведения муниципального этапа</a:t>
                      </a:r>
                      <a:endParaRPr lang="ru-RU" sz="2200" b="0" dirty="0">
                        <a:solidFill>
                          <a:srgbClr val="31489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3204674"/>
                  </a:ext>
                </a:extLst>
              </a:tr>
              <a:tr h="372429">
                <a:tc>
                  <a:txBody>
                    <a:bodyPr/>
                    <a:lstStyle/>
                    <a:p>
                      <a:pPr algn="l"/>
                      <a:r>
                        <a:rPr lang="ru-RU" sz="2200" b="0" dirty="0" smtClean="0">
                          <a:solidFill>
                            <a:srgbClr val="31489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№ 02-23/13108 от 28.10.2020</a:t>
                      </a:r>
                      <a:endParaRPr lang="ru-RU" sz="2200" b="0" dirty="0">
                        <a:solidFill>
                          <a:srgbClr val="31489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dirty="0" smtClean="0">
                          <a:solidFill>
                            <a:srgbClr val="31489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 сроках проведения муниципального этапа</a:t>
                      </a:r>
                      <a:endParaRPr lang="ru-RU" sz="2200" b="0" dirty="0">
                        <a:solidFill>
                          <a:srgbClr val="31489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6434692"/>
                  </a:ext>
                </a:extLst>
              </a:tr>
              <a:tr h="3690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dirty="0" smtClean="0">
                          <a:solidFill>
                            <a:srgbClr val="31489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№ 02-23/13194 от 30.10.2020 </a:t>
                      </a:r>
                      <a:endParaRPr lang="ru-RU" sz="2200" b="0" dirty="0">
                        <a:solidFill>
                          <a:srgbClr val="31489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200" b="0" dirty="0" smtClean="0">
                          <a:solidFill>
                            <a:srgbClr val="31489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 организации проведения муниципального этапа </a:t>
                      </a:r>
                      <a:endParaRPr lang="ru-RU" sz="2200" b="0" dirty="0">
                        <a:solidFill>
                          <a:srgbClr val="31489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90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dirty="0" smtClean="0">
                          <a:solidFill>
                            <a:srgbClr val="31489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№ 02-23/13197 от 02.11.2020 </a:t>
                      </a:r>
                      <a:endParaRPr lang="ru-RU" sz="2200" b="0" dirty="0">
                        <a:solidFill>
                          <a:srgbClr val="31489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200" b="0" dirty="0" smtClean="0">
                          <a:solidFill>
                            <a:srgbClr val="31489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 организации проведения муниципального этапа </a:t>
                      </a:r>
                      <a:endParaRPr lang="ru-RU" sz="2200" b="0" dirty="0">
                        <a:solidFill>
                          <a:srgbClr val="31489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7251136"/>
                  </a:ext>
                </a:extLst>
              </a:tr>
              <a:tr h="3220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dirty="0" smtClean="0">
                          <a:solidFill>
                            <a:srgbClr val="31489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№ 02-23/13016 от 26.10.2020</a:t>
                      </a:r>
                      <a:endParaRPr lang="ru-RU" sz="2200" b="0" dirty="0">
                        <a:solidFill>
                          <a:srgbClr val="31489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200" b="0" dirty="0" smtClean="0">
                          <a:solidFill>
                            <a:srgbClr val="31489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 организации муниципального этапа олимпиады в «Сириусе»</a:t>
                      </a:r>
                      <a:endParaRPr lang="ru-RU" sz="2200" b="0" dirty="0">
                        <a:solidFill>
                          <a:srgbClr val="31489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4292522"/>
                  </a:ext>
                </a:extLst>
              </a:tr>
            </a:tbl>
          </a:graphicData>
        </a:graphic>
      </p:graphicFrame>
      <p:sp>
        <p:nvSpPr>
          <p:cNvPr id="7" name="Rectangle 6"/>
          <p:cNvSpPr>
            <a:spLocks/>
          </p:cNvSpPr>
          <p:nvPr/>
        </p:nvSpPr>
        <p:spPr bwMode="auto">
          <a:xfrm>
            <a:off x="1670366" y="1628771"/>
            <a:ext cx="8849677" cy="1620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>
              <a:lnSpc>
                <a:spcPts val="3100"/>
              </a:lnSpc>
              <a:buClr>
                <a:srgbClr val="C3260C"/>
              </a:buClr>
              <a:buSzPct val="128000"/>
            </a:pP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605427" y="1353246"/>
            <a:ext cx="9252598" cy="4626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lnSpc>
                <a:spcPts val="3100"/>
              </a:lnSpc>
              <a:buClr>
                <a:srgbClr val="C3260C"/>
              </a:buClr>
              <a:buSzPct val="128000"/>
            </a:pP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Письма министерства образования Ставропольского края</a:t>
            </a:r>
          </a:p>
        </p:txBody>
      </p:sp>
    </p:spTree>
    <p:extLst>
      <p:ext uri="{BB962C8B-B14F-4D97-AF65-F5344CB8AC3E}">
        <p14:creationId xmlns:p14="http://schemas.microsoft.com/office/powerpoint/2010/main" val="268076898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Горизонтальный свиток 9"/>
          <p:cNvSpPr/>
          <p:nvPr/>
        </p:nvSpPr>
        <p:spPr>
          <a:xfrm>
            <a:off x="478258" y="392288"/>
            <a:ext cx="11172200" cy="644044"/>
          </a:xfrm>
          <a:prstGeom prst="horizontalScroll">
            <a:avLst/>
          </a:prstGeom>
          <a:solidFill>
            <a:srgbClr val="183DB4"/>
          </a:solidFill>
          <a:ln>
            <a:solidFill>
              <a:srgbClr val="183D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55600" algn="ctr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Информационное сопровождение муниципального </a:t>
            </a:r>
            <a:r>
              <a:rPr lang="ru-RU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этапа </a:t>
            </a:r>
            <a:r>
              <a:rPr lang="ru-RU" sz="20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ВсОШ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2" descr="http://www.stavregion.ru/_s_/i/ger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001" y="175366"/>
            <a:ext cx="1033399" cy="1079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0" y="1899221"/>
            <a:ext cx="519509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сайт </a:t>
            </a:r>
            <a:r>
              <a:rPr lang="ru-RU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образования Ставропольского </a:t>
            </a:r>
            <a:r>
              <a:rPr lang="ru-RU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края: </a:t>
            </a:r>
            <a:endParaRPr lang="ru-RU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u="sng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</a:t>
            </a:r>
            <a:r>
              <a:rPr lang="ru-RU" u="sng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://www.stavminobr.ru</a:t>
            </a:r>
            <a:r>
              <a:rPr lang="ru-RU" u="sng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/</a:t>
            </a:r>
            <a:endParaRPr lang="ru-RU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портал  олимпиад </a:t>
            </a:r>
            <a:endParaRPr lang="ru-RU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ФГАОУ </a:t>
            </a:r>
            <a:r>
              <a:rPr lang="ru-RU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 СКФУ </a:t>
            </a:r>
            <a:r>
              <a:rPr lang="en-US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http://olymp.ncfu.ru/</a:t>
            </a:r>
            <a:endParaRPr lang="ru-RU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953" y="1036332"/>
            <a:ext cx="8144347" cy="5821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155799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Горизонтальный свиток 6"/>
          <p:cNvSpPr/>
          <p:nvPr/>
        </p:nvSpPr>
        <p:spPr>
          <a:xfrm>
            <a:off x="478258" y="392288"/>
            <a:ext cx="11172200" cy="644044"/>
          </a:xfrm>
          <a:prstGeom prst="horizontalScroll">
            <a:avLst/>
          </a:prstGeom>
          <a:solidFill>
            <a:srgbClr val="183DB4"/>
          </a:solidFill>
          <a:ln>
            <a:solidFill>
              <a:srgbClr val="183D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Муниципальный этап </a:t>
            </a:r>
            <a:r>
              <a:rPr lang="ru-RU" sz="20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ВсОШ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 descr="http://www.stavregion.ru/_s_/i/ger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001" y="175366"/>
            <a:ext cx="1033399" cy="1079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001" y="966894"/>
            <a:ext cx="9963994" cy="5604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564253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sz="half" idx="1"/>
          </p:nvPr>
        </p:nvSpPr>
        <p:spPr>
          <a:xfrm>
            <a:off x="1234584" y="1962352"/>
            <a:ext cx="9901265" cy="3906597"/>
          </a:xfrm>
        </p:spPr>
        <p:txBody>
          <a:bodyPr>
            <a:normAutofit fontScale="25000" lnSpcReduction="20000"/>
          </a:bodyPr>
          <a:lstStyle/>
          <a:p>
            <a:pPr marL="444500" indent="-444500" algn="just">
              <a:lnSpc>
                <a:spcPct val="120000"/>
              </a:lnSpc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8800" dirty="0" smtClean="0">
                <a:solidFill>
                  <a:srgbClr val="31489F"/>
                </a:solidFill>
                <a:latin typeface="Times New Roman" pitchFamily="18" charset="0"/>
                <a:cs typeface="Times New Roman" pitchFamily="18" charset="0"/>
              </a:rPr>
              <a:t>получения олимпиадных заданий, </a:t>
            </a:r>
          </a:p>
          <a:p>
            <a:pPr marL="444500" indent="-444500" algn="just">
              <a:lnSpc>
                <a:spcPct val="120000"/>
              </a:lnSpc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8800" dirty="0" smtClean="0">
                <a:solidFill>
                  <a:srgbClr val="31489F"/>
                </a:solidFill>
                <a:latin typeface="Times New Roman" pitchFamily="18" charset="0"/>
                <a:cs typeface="Times New Roman" pitchFamily="18" charset="0"/>
              </a:rPr>
              <a:t>распечатки </a:t>
            </a:r>
            <a:r>
              <a:rPr lang="ru-RU" sz="8800" dirty="0">
                <a:solidFill>
                  <a:srgbClr val="31489F"/>
                </a:solidFill>
                <a:latin typeface="Times New Roman" pitchFamily="18" charset="0"/>
                <a:cs typeface="Times New Roman" pitchFamily="18" charset="0"/>
              </a:rPr>
              <a:t>олимпиадных </a:t>
            </a:r>
            <a:r>
              <a:rPr lang="ru-RU" sz="8800" dirty="0" smtClean="0">
                <a:solidFill>
                  <a:srgbClr val="31489F"/>
                </a:solidFill>
                <a:latin typeface="Times New Roman" pitchFamily="18" charset="0"/>
                <a:cs typeface="Times New Roman" pitchFamily="18" charset="0"/>
              </a:rPr>
              <a:t>заданий,  </a:t>
            </a:r>
            <a:endParaRPr lang="ru-RU" sz="8800" dirty="0">
              <a:solidFill>
                <a:srgbClr val="31489F"/>
              </a:solidFill>
              <a:latin typeface="Times New Roman" pitchFamily="18" charset="0"/>
              <a:cs typeface="Times New Roman" pitchFamily="18" charset="0"/>
            </a:endParaRPr>
          </a:p>
          <a:p>
            <a:pPr marL="444500" indent="-444500" algn="just">
              <a:lnSpc>
                <a:spcPct val="120000"/>
              </a:lnSpc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8800" dirty="0" smtClean="0">
                <a:solidFill>
                  <a:srgbClr val="31489F"/>
                </a:solidFill>
                <a:latin typeface="Times New Roman" pitchFamily="18" charset="0"/>
                <a:cs typeface="Times New Roman" pitchFamily="18" charset="0"/>
              </a:rPr>
              <a:t>выполнения олимпиадных заданий,</a:t>
            </a:r>
          </a:p>
          <a:p>
            <a:pPr marL="444500" indent="-444500" algn="just">
              <a:lnSpc>
                <a:spcPct val="120000"/>
              </a:lnSpc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8800" dirty="0" smtClean="0">
                <a:solidFill>
                  <a:srgbClr val="31489F"/>
                </a:solidFill>
                <a:latin typeface="Times New Roman" pitchFamily="18" charset="0"/>
                <a:cs typeface="Times New Roman" pitchFamily="18" charset="0"/>
              </a:rPr>
              <a:t>передачи </a:t>
            </a:r>
            <a:r>
              <a:rPr lang="ru-RU" sz="8800" dirty="0">
                <a:solidFill>
                  <a:srgbClr val="31489F"/>
                </a:solidFill>
                <a:latin typeface="Times New Roman" pitchFamily="18" charset="0"/>
                <a:cs typeface="Times New Roman" pitchFamily="18" charset="0"/>
              </a:rPr>
              <a:t>выполненных олимпиадных заданий </a:t>
            </a:r>
            <a:r>
              <a:rPr lang="ru-RU" sz="8800" dirty="0" smtClean="0">
                <a:solidFill>
                  <a:srgbClr val="31489F"/>
                </a:solidFill>
                <a:latin typeface="Times New Roman" pitchFamily="18" charset="0"/>
                <a:cs typeface="Times New Roman" pitchFamily="18" charset="0"/>
              </a:rPr>
              <a:t>на шифровку </a:t>
            </a:r>
            <a:endParaRPr lang="ru-RU" sz="8800" dirty="0">
              <a:solidFill>
                <a:srgbClr val="31489F"/>
              </a:solidFill>
              <a:latin typeface="Times New Roman" pitchFamily="18" charset="0"/>
              <a:cs typeface="Times New Roman" pitchFamily="18" charset="0"/>
            </a:endParaRPr>
          </a:p>
          <a:p>
            <a:pPr marL="444500" indent="-444500" algn="just">
              <a:lnSpc>
                <a:spcPct val="120000"/>
              </a:lnSpc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8800" dirty="0" smtClean="0">
                <a:solidFill>
                  <a:srgbClr val="31489F"/>
                </a:solidFill>
                <a:latin typeface="Times New Roman" pitchFamily="18" charset="0"/>
                <a:cs typeface="Times New Roman" pitchFamily="18" charset="0"/>
              </a:rPr>
              <a:t>шифровки олимпиадных заданий</a:t>
            </a:r>
          </a:p>
          <a:p>
            <a:pPr marL="444500" indent="-444500" algn="just">
              <a:lnSpc>
                <a:spcPct val="120000"/>
              </a:lnSpc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8800" dirty="0" smtClean="0">
                <a:solidFill>
                  <a:srgbClr val="31489F"/>
                </a:solidFill>
                <a:latin typeface="Times New Roman" pitchFamily="18" charset="0"/>
                <a:cs typeface="Times New Roman" pitchFamily="18" charset="0"/>
              </a:rPr>
              <a:t>апелляции </a:t>
            </a:r>
          </a:p>
          <a:p>
            <a:pPr marL="0" indent="0" algn="just">
              <a:buClr>
                <a:srgbClr val="C00000"/>
              </a:buClr>
              <a:buNone/>
            </a:pPr>
            <a:r>
              <a:rPr lang="ru-RU" sz="8800" dirty="0" smtClean="0">
                <a:solidFill>
                  <a:srgbClr val="31489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9600" dirty="0" smtClean="0">
              <a:solidFill>
                <a:srgbClr val="31489F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Clr>
                <a:srgbClr val="C00000"/>
              </a:buClr>
              <a:buNone/>
            </a:pPr>
            <a:r>
              <a:rPr lang="ru-RU" sz="9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Использовать информационно-коммуникационные технологии на этапах:  </a:t>
            </a:r>
            <a:endParaRPr lang="ru-RU" sz="9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44500" indent="-444500" algn="just">
              <a:lnSpc>
                <a:spcPct val="120000"/>
              </a:lnSpc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8800" dirty="0" smtClean="0">
                <a:solidFill>
                  <a:srgbClr val="31489F"/>
                </a:solidFill>
                <a:latin typeface="Times New Roman" pitchFamily="18" charset="0"/>
                <a:cs typeface="Times New Roman" pitchFamily="18" charset="0"/>
              </a:rPr>
              <a:t>анализа </a:t>
            </a:r>
            <a:r>
              <a:rPr lang="ru-RU" sz="8800" dirty="0">
                <a:solidFill>
                  <a:srgbClr val="31489F"/>
                </a:solidFill>
                <a:latin typeface="Times New Roman" pitchFamily="18" charset="0"/>
                <a:cs typeface="Times New Roman" pitchFamily="18" charset="0"/>
              </a:rPr>
              <a:t>олимпиадных </a:t>
            </a:r>
            <a:r>
              <a:rPr lang="ru-RU" sz="8800" dirty="0" smtClean="0">
                <a:solidFill>
                  <a:srgbClr val="31489F"/>
                </a:solidFill>
                <a:latin typeface="Times New Roman" pitchFamily="18" charset="0"/>
                <a:cs typeface="Times New Roman" pitchFamily="18" charset="0"/>
              </a:rPr>
              <a:t>заданий и </a:t>
            </a:r>
            <a:r>
              <a:rPr lang="ru-RU" sz="8800" dirty="0">
                <a:solidFill>
                  <a:srgbClr val="31489F"/>
                </a:solidFill>
                <a:latin typeface="Times New Roman" pitchFamily="18" charset="0"/>
                <a:cs typeface="Times New Roman" pitchFamily="18" charset="0"/>
              </a:rPr>
              <a:t>их </a:t>
            </a:r>
            <a:r>
              <a:rPr lang="ru-RU" sz="8800" dirty="0" smtClean="0">
                <a:solidFill>
                  <a:srgbClr val="31489F"/>
                </a:solidFill>
                <a:latin typeface="Times New Roman" pitchFamily="18" charset="0"/>
                <a:cs typeface="Times New Roman" pitchFamily="18" charset="0"/>
              </a:rPr>
              <a:t>решений</a:t>
            </a:r>
          </a:p>
          <a:p>
            <a:pPr marL="444500" indent="-444500" algn="just">
              <a:lnSpc>
                <a:spcPct val="120000"/>
              </a:lnSpc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8800" dirty="0" smtClean="0">
                <a:solidFill>
                  <a:srgbClr val="31489F"/>
                </a:solidFill>
                <a:latin typeface="Times New Roman" pitchFamily="18" charset="0"/>
                <a:cs typeface="Times New Roman" pitchFamily="18" charset="0"/>
              </a:rPr>
              <a:t>показа </a:t>
            </a:r>
            <a:r>
              <a:rPr lang="ru-RU" sz="8800" dirty="0">
                <a:solidFill>
                  <a:srgbClr val="31489F"/>
                </a:solidFill>
                <a:latin typeface="Times New Roman" pitchFamily="18" charset="0"/>
                <a:cs typeface="Times New Roman" pitchFamily="18" charset="0"/>
              </a:rPr>
              <a:t>выполненных </a:t>
            </a:r>
            <a:r>
              <a:rPr lang="ru-RU" sz="8800" dirty="0" smtClean="0">
                <a:solidFill>
                  <a:srgbClr val="31489F"/>
                </a:solidFill>
                <a:latin typeface="Times New Roman" pitchFamily="18" charset="0"/>
                <a:cs typeface="Times New Roman" pitchFamily="18" charset="0"/>
              </a:rPr>
              <a:t>участником </a:t>
            </a:r>
            <a:r>
              <a:rPr lang="ru-RU" sz="8800" dirty="0">
                <a:solidFill>
                  <a:srgbClr val="31489F"/>
                </a:solidFill>
                <a:latin typeface="Times New Roman" pitchFamily="18" charset="0"/>
                <a:cs typeface="Times New Roman" pitchFamily="18" charset="0"/>
              </a:rPr>
              <a:t>олимпиадных </a:t>
            </a:r>
            <a:r>
              <a:rPr lang="ru-RU" sz="8800" dirty="0" smtClean="0">
                <a:solidFill>
                  <a:srgbClr val="31489F"/>
                </a:solidFill>
                <a:latin typeface="Times New Roman" pitchFamily="18" charset="0"/>
                <a:cs typeface="Times New Roman" pitchFamily="18" charset="0"/>
              </a:rPr>
              <a:t>заданий</a:t>
            </a:r>
          </a:p>
          <a:p>
            <a:pPr marL="444500" indent="-444500" algn="just">
              <a:lnSpc>
                <a:spcPct val="120000"/>
              </a:lnSpc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8800" dirty="0" smtClean="0">
                <a:solidFill>
                  <a:srgbClr val="31489F"/>
                </a:solidFill>
                <a:latin typeface="Times New Roman" pitchFamily="18" charset="0"/>
                <a:cs typeface="Times New Roman" pitchFamily="18" charset="0"/>
              </a:rPr>
              <a:t>апелляции</a:t>
            </a:r>
          </a:p>
          <a:p>
            <a:pPr marL="0" indent="0">
              <a:buNone/>
            </a:pPr>
            <a:endParaRPr lang="ru-RU" sz="8800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290778" y="1311612"/>
            <a:ext cx="55471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algn="ctr">
              <a:buNone/>
            </a:pPr>
            <a:r>
              <a:rPr lang="ru-RU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Использовать </a:t>
            </a:r>
            <a:r>
              <a:rPr lang="ru-RU" sz="24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видеофиксацию</a:t>
            </a:r>
            <a:r>
              <a:rPr lang="ru-RU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этапах:</a:t>
            </a:r>
            <a:endParaRPr lang="ru-RU" sz="24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Горизонтальный свиток 7"/>
          <p:cNvSpPr/>
          <p:nvPr/>
        </p:nvSpPr>
        <p:spPr>
          <a:xfrm>
            <a:off x="478258" y="392288"/>
            <a:ext cx="11172200" cy="644044"/>
          </a:xfrm>
          <a:prstGeom prst="horizontalScroll">
            <a:avLst/>
          </a:prstGeom>
          <a:solidFill>
            <a:srgbClr val="183DB4"/>
          </a:solidFill>
          <a:ln>
            <a:solidFill>
              <a:srgbClr val="183D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ВАЖНО!</a:t>
            </a:r>
            <a:endParaRPr lang="ru-RU" sz="28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2" descr="http://www.stavregion.ru/_s_/i/ger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001" y="175366"/>
            <a:ext cx="1033399" cy="1079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1CFBF-E16F-4BFD-BA79-64B4FDADCF45}" type="slidenum">
              <a:rPr lang="ru-RU" alt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14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590747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Горизонтальный свиток 7"/>
          <p:cNvSpPr/>
          <p:nvPr/>
        </p:nvSpPr>
        <p:spPr>
          <a:xfrm>
            <a:off x="478258" y="392288"/>
            <a:ext cx="11172200" cy="644044"/>
          </a:xfrm>
          <a:prstGeom prst="horizontalScroll">
            <a:avLst/>
          </a:prstGeom>
          <a:solidFill>
            <a:srgbClr val="183DB4"/>
          </a:solidFill>
          <a:ln>
            <a:solidFill>
              <a:srgbClr val="183D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Основные нормативные документы муниципального этапа олимпиады</a:t>
            </a:r>
          </a:p>
        </p:txBody>
      </p:sp>
      <p:pic>
        <p:nvPicPr>
          <p:cNvPr id="11" name="Picture 2" descr="http://www.stavregion.ru/_s_/i/ger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001" y="175366"/>
            <a:ext cx="1033399" cy="1079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Объект 8"/>
          <p:cNvSpPr>
            <a:spLocks noGrp="1"/>
          </p:cNvSpPr>
          <p:nvPr>
            <p:ph sz="half" idx="1"/>
          </p:nvPr>
        </p:nvSpPr>
        <p:spPr>
          <a:xfrm>
            <a:off x="478259" y="2168839"/>
            <a:ext cx="11172200" cy="3960506"/>
          </a:xfrm>
        </p:spPr>
        <p:txBody>
          <a:bodyPr>
            <a:normAutofit/>
          </a:bodyPr>
          <a:lstStyle/>
          <a:p>
            <a:pPr marL="444500" indent="-444500" algn="just">
              <a:buClr>
                <a:srgbClr val="C00000"/>
              </a:buClr>
              <a:buFont typeface="Wingdings" panose="05000000000000000000" pitchFamily="2" charset="2"/>
              <a:buChar char="ü"/>
              <a:defRPr/>
            </a:pPr>
            <a:r>
              <a:rPr lang="ru-RU" sz="2400" dirty="0">
                <a:solidFill>
                  <a:srgbClr val="31489F"/>
                </a:solidFill>
                <a:latin typeface="Times New Roman" pitchFamily="18" charset="0"/>
                <a:cs typeface="Times New Roman" pitchFamily="18" charset="0"/>
              </a:rPr>
              <a:t>Об утверждении организационно-технологической модели проведения муниципального этапа </a:t>
            </a:r>
            <a:r>
              <a:rPr lang="ru-RU" sz="2400" dirty="0" smtClean="0">
                <a:solidFill>
                  <a:srgbClr val="31489F"/>
                </a:solidFill>
                <a:latin typeface="Times New Roman" pitchFamily="18" charset="0"/>
                <a:cs typeface="Times New Roman" pitchFamily="18" charset="0"/>
              </a:rPr>
              <a:t>олимпиады</a:t>
            </a:r>
          </a:p>
          <a:p>
            <a:pPr marL="444500" indent="-444500" algn="just">
              <a:lnSpc>
                <a:spcPts val="1500"/>
              </a:lnSpc>
              <a:buClr>
                <a:srgbClr val="C00000"/>
              </a:buClr>
              <a:buFont typeface="Wingdings" panose="05000000000000000000" pitchFamily="2" charset="2"/>
              <a:buChar char="ü"/>
              <a:defRPr/>
            </a:pPr>
            <a:endParaRPr lang="ru-RU" sz="2400" dirty="0" smtClean="0">
              <a:solidFill>
                <a:srgbClr val="31489F"/>
              </a:solidFill>
              <a:latin typeface="Times New Roman" pitchFamily="18" charset="0"/>
              <a:cs typeface="Times New Roman" pitchFamily="18" charset="0"/>
            </a:endParaRPr>
          </a:p>
          <a:p>
            <a:pPr marL="444500" indent="-444500" algn="just">
              <a:buClr>
                <a:srgbClr val="C00000"/>
              </a:buClr>
              <a:buFont typeface="Wingdings" panose="05000000000000000000" pitchFamily="2" charset="2"/>
              <a:buChar char="ü"/>
              <a:defRPr/>
            </a:pPr>
            <a:r>
              <a:rPr lang="ru-RU" sz="2400" dirty="0">
                <a:solidFill>
                  <a:srgbClr val="31489F"/>
                </a:solidFill>
                <a:latin typeface="Times New Roman" pitchFamily="18" charset="0"/>
                <a:cs typeface="Times New Roman" pitchFamily="18" charset="0"/>
              </a:rPr>
              <a:t>Об утверждении необходимого количества баллов для участия в муниципальном этапе </a:t>
            </a:r>
            <a:r>
              <a:rPr lang="ru-RU" sz="2400" dirty="0" smtClean="0">
                <a:solidFill>
                  <a:srgbClr val="31489F"/>
                </a:solidFill>
                <a:latin typeface="Times New Roman" pitchFamily="18" charset="0"/>
                <a:cs typeface="Times New Roman" pitchFamily="18" charset="0"/>
              </a:rPr>
              <a:t>олимпиады</a:t>
            </a:r>
          </a:p>
          <a:p>
            <a:pPr marL="444500" indent="-444500" algn="just">
              <a:lnSpc>
                <a:spcPts val="1500"/>
              </a:lnSpc>
              <a:buClr>
                <a:srgbClr val="C00000"/>
              </a:buClr>
              <a:buFont typeface="Wingdings" panose="05000000000000000000" pitchFamily="2" charset="2"/>
              <a:buChar char="ü"/>
              <a:defRPr/>
            </a:pPr>
            <a:endParaRPr lang="ru-RU" sz="2400" dirty="0">
              <a:solidFill>
                <a:srgbClr val="31489F"/>
              </a:solidFill>
              <a:latin typeface="Times New Roman" pitchFamily="18" charset="0"/>
              <a:cs typeface="Times New Roman" pitchFamily="18" charset="0"/>
            </a:endParaRPr>
          </a:p>
          <a:p>
            <a:pPr marL="444500" indent="-444500" algn="just">
              <a:buClr>
                <a:srgbClr val="C00000"/>
              </a:buClr>
              <a:buFont typeface="Wingdings" panose="05000000000000000000" pitchFamily="2" charset="2"/>
              <a:buChar char="ü"/>
              <a:defRPr/>
            </a:pPr>
            <a:r>
              <a:rPr lang="ru-RU" sz="2400" dirty="0" smtClean="0">
                <a:solidFill>
                  <a:srgbClr val="31489F"/>
                </a:solidFill>
                <a:latin typeface="Times New Roman" pitchFamily="18" charset="0"/>
                <a:cs typeface="Times New Roman" pitchFamily="18" charset="0"/>
              </a:rPr>
              <a:t>Об утверждении графика и мест проведения муниципального этапа олимпиады</a:t>
            </a:r>
          </a:p>
          <a:p>
            <a:pPr marL="444500" indent="-444500" algn="just">
              <a:lnSpc>
                <a:spcPts val="1500"/>
              </a:lnSpc>
              <a:buClr>
                <a:srgbClr val="C00000"/>
              </a:buClr>
              <a:buFont typeface="Wingdings" panose="05000000000000000000" pitchFamily="2" charset="2"/>
              <a:buChar char="ü"/>
              <a:defRPr/>
            </a:pPr>
            <a:endParaRPr lang="ru-RU" sz="2400" dirty="0" smtClean="0">
              <a:solidFill>
                <a:srgbClr val="31489F"/>
              </a:solidFill>
              <a:latin typeface="Times New Roman" pitchFamily="18" charset="0"/>
              <a:cs typeface="Times New Roman" pitchFamily="18" charset="0"/>
            </a:endParaRPr>
          </a:p>
          <a:p>
            <a:pPr marL="444500" indent="-444500" algn="just">
              <a:buClr>
                <a:srgbClr val="C00000"/>
              </a:buClr>
              <a:buFont typeface="Wingdings" panose="05000000000000000000" pitchFamily="2" charset="2"/>
              <a:buChar char="ü"/>
              <a:defRPr/>
            </a:pPr>
            <a:r>
              <a:rPr lang="ru-RU" sz="2400" dirty="0" smtClean="0">
                <a:solidFill>
                  <a:srgbClr val="31489F"/>
                </a:solidFill>
                <a:latin typeface="Times New Roman" pitchFamily="18" charset="0"/>
                <a:cs typeface="Times New Roman" pitchFamily="18" charset="0"/>
              </a:rPr>
              <a:t>Об </a:t>
            </a:r>
            <a:r>
              <a:rPr lang="ru-RU" sz="2400" dirty="0">
                <a:solidFill>
                  <a:srgbClr val="31489F"/>
                </a:solidFill>
                <a:latin typeface="Times New Roman" pitchFamily="18" charset="0"/>
                <a:cs typeface="Times New Roman" pitchFamily="18" charset="0"/>
              </a:rPr>
              <a:t>утверждении  состава оргкомитета, </a:t>
            </a:r>
            <a:r>
              <a:rPr lang="ru-RU" sz="2400" dirty="0" smtClean="0">
                <a:solidFill>
                  <a:srgbClr val="31489F"/>
                </a:solidFill>
                <a:latin typeface="Times New Roman" pitchFamily="18" charset="0"/>
                <a:cs typeface="Times New Roman" pitchFamily="18" charset="0"/>
              </a:rPr>
              <a:t>жюри</a:t>
            </a:r>
            <a:r>
              <a:rPr lang="ru-RU" sz="2400" dirty="0">
                <a:solidFill>
                  <a:srgbClr val="31489F"/>
                </a:solidFill>
                <a:latin typeface="Times New Roman" pitchFamily="18" charset="0"/>
                <a:cs typeface="Times New Roman" pitchFamily="18" charset="0"/>
              </a:rPr>
              <a:t>, дежурных в аудиториях и вне аудиторий муниципального этапа </a:t>
            </a:r>
            <a:r>
              <a:rPr lang="ru-RU" sz="2400" dirty="0" smtClean="0">
                <a:solidFill>
                  <a:srgbClr val="31489F"/>
                </a:solidFill>
                <a:latin typeface="Times New Roman" pitchFamily="18" charset="0"/>
                <a:cs typeface="Times New Roman" pitchFamily="18" charset="0"/>
              </a:rPr>
              <a:t>олимпиады</a:t>
            </a:r>
            <a:endParaRPr lang="ru-RU" sz="2400" dirty="0">
              <a:solidFill>
                <a:srgbClr val="31489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ru-RU" dirty="0"/>
          </a:p>
        </p:txBody>
      </p:sp>
      <p:sp>
        <p:nvSpPr>
          <p:cNvPr id="10" name="Объект 9"/>
          <p:cNvSpPr>
            <a:spLocks noGrp="1"/>
          </p:cNvSpPr>
          <p:nvPr>
            <p:ph sz="half" idx="2"/>
          </p:nvPr>
        </p:nvSpPr>
        <p:spPr>
          <a:xfrm>
            <a:off x="478258" y="1448747"/>
            <a:ext cx="11376934" cy="540069"/>
          </a:xfrm>
          <a:noFill/>
        </p:spPr>
        <p:txBody>
          <a:bodyPr>
            <a:noAutofit/>
          </a:bodyPr>
          <a:lstStyle/>
          <a:p>
            <a:pPr marL="0" indent="0" algn="ctr">
              <a:lnSpc>
                <a:spcPts val="3200"/>
              </a:lnSpc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Приказы муниципальных органов управления образованием</a:t>
            </a:r>
          </a:p>
          <a:p>
            <a:pPr marL="0" indent="0" algn="ctr">
              <a:lnSpc>
                <a:spcPts val="3200"/>
              </a:lnSpc>
              <a:spcBef>
                <a:spcPts val="0"/>
              </a:spcBef>
              <a:buNone/>
            </a:pP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1CFBF-E16F-4BFD-BA79-64B4FDADCF45}" type="slidenum">
              <a:rPr lang="ru-RU" alt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15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29154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Горизонтальный свиток 7"/>
          <p:cNvSpPr/>
          <p:nvPr/>
        </p:nvSpPr>
        <p:spPr>
          <a:xfrm>
            <a:off x="478258" y="392288"/>
            <a:ext cx="11172200" cy="644044"/>
          </a:xfrm>
          <a:prstGeom prst="horizontalScroll">
            <a:avLst/>
          </a:prstGeom>
          <a:solidFill>
            <a:srgbClr val="183DB4"/>
          </a:solidFill>
          <a:ln>
            <a:solidFill>
              <a:srgbClr val="183D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Основные нормативные документы муниципального этапа олимпиады</a:t>
            </a:r>
          </a:p>
        </p:txBody>
      </p:sp>
      <p:pic>
        <p:nvPicPr>
          <p:cNvPr id="11" name="Picture 2" descr="http://www.stavregion.ru/_s_/i/ger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001" y="175366"/>
            <a:ext cx="1033399" cy="1079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Объект 8"/>
          <p:cNvSpPr>
            <a:spLocks noGrp="1"/>
          </p:cNvSpPr>
          <p:nvPr>
            <p:ph sz="half" idx="1"/>
          </p:nvPr>
        </p:nvSpPr>
        <p:spPr>
          <a:xfrm>
            <a:off x="478258" y="1988816"/>
            <a:ext cx="11172200" cy="4433516"/>
          </a:xfrm>
        </p:spPr>
        <p:txBody>
          <a:bodyPr>
            <a:normAutofit fontScale="92500"/>
          </a:bodyPr>
          <a:lstStyle/>
          <a:p>
            <a:pPr algn="just">
              <a:buClr>
                <a:srgbClr val="C00000"/>
              </a:buClr>
              <a:buFont typeface="Wingdings" panose="05000000000000000000" pitchFamily="2" charset="2"/>
              <a:buChar char="ü"/>
              <a:defRPr/>
            </a:pPr>
            <a:r>
              <a:rPr lang="ru-RU" sz="2600" dirty="0">
                <a:solidFill>
                  <a:srgbClr val="183DB4"/>
                </a:solidFill>
                <a:latin typeface="Times New Roman" pitchFamily="18" charset="0"/>
                <a:cs typeface="Times New Roman" pitchFamily="18" charset="0"/>
              </a:rPr>
              <a:t>Об утверждении требований к проведению муниципального этапа </a:t>
            </a:r>
            <a:r>
              <a:rPr lang="ru-RU" sz="2600" dirty="0" smtClean="0">
                <a:solidFill>
                  <a:srgbClr val="183DB4"/>
                </a:solidFill>
                <a:latin typeface="Times New Roman" pitchFamily="18" charset="0"/>
                <a:cs typeface="Times New Roman" pitchFamily="18" charset="0"/>
              </a:rPr>
              <a:t>олимпиады</a:t>
            </a:r>
          </a:p>
          <a:p>
            <a:pPr algn="just">
              <a:lnSpc>
                <a:spcPts val="1500"/>
              </a:lnSpc>
              <a:buClr>
                <a:srgbClr val="C00000"/>
              </a:buClr>
              <a:buFont typeface="Wingdings" panose="05000000000000000000" pitchFamily="2" charset="2"/>
              <a:buChar char="ü"/>
              <a:defRPr/>
            </a:pPr>
            <a:endParaRPr lang="ru-RU" sz="2600" dirty="0">
              <a:solidFill>
                <a:srgbClr val="183DB4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C00000"/>
              </a:buClr>
              <a:buFont typeface="Wingdings" panose="05000000000000000000" pitchFamily="2" charset="2"/>
              <a:buChar char="ü"/>
              <a:defRPr/>
            </a:pPr>
            <a:r>
              <a:rPr lang="ru-RU" sz="2600" dirty="0">
                <a:solidFill>
                  <a:srgbClr val="183DB4"/>
                </a:solidFill>
                <a:latin typeface="Times New Roman" pitchFamily="18" charset="0"/>
                <a:cs typeface="Times New Roman" pitchFamily="18" charset="0"/>
              </a:rPr>
              <a:t>О назначении ответственных за проведение муниципального этапа олимпиады и возложении на них ответственности за соблюдение </a:t>
            </a:r>
            <a:r>
              <a:rPr lang="ru-RU" sz="2600" dirty="0" smtClean="0">
                <a:solidFill>
                  <a:srgbClr val="183DB4"/>
                </a:solidFill>
                <a:latin typeface="Times New Roman" pitchFamily="18" charset="0"/>
                <a:cs typeface="Times New Roman" pitchFamily="18" charset="0"/>
              </a:rPr>
              <a:t>конфиденциальности</a:t>
            </a:r>
          </a:p>
          <a:p>
            <a:pPr algn="just">
              <a:lnSpc>
                <a:spcPts val="1500"/>
              </a:lnSpc>
              <a:buClr>
                <a:srgbClr val="C00000"/>
              </a:buClr>
              <a:buFont typeface="Wingdings" panose="05000000000000000000" pitchFamily="2" charset="2"/>
              <a:buChar char="ü"/>
              <a:defRPr/>
            </a:pPr>
            <a:endParaRPr lang="ru-RU" sz="2600" dirty="0">
              <a:solidFill>
                <a:srgbClr val="183DB4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C00000"/>
              </a:buClr>
              <a:buFont typeface="Wingdings" panose="05000000000000000000" pitchFamily="2" charset="2"/>
              <a:buChar char="ü"/>
              <a:defRPr/>
            </a:pPr>
            <a:r>
              <a:rPr lang="ru-RU" sz="2600" dirty="0" smtClean="0">
                <a:solidFill>
                  <a:srgbClr val="183DB4"/>
                </a:solidFill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sz="2600" dirty="0">
                <a:solidFill>
                  <a:srgbClr val="183DB4"/>
                </a:solidFill>
                <a:latin typeface="Times New Roman" pitchFamily="18" charset="0"/>
                <a:cs typeface="Times New Roman" pitchFamily="18" charset="0"/>
              </a:rPr>
              <a:t>хранении олимпиадных заданий и ответственности за их </a:t>
            </a:r>
            <a:r>
              <a:rPr lang="ru-RU" sz="2600" dirty="0" smtClean="0">
                <a:solidFill>
                  <a:srgbClr val="183DB4"/>
                </a:solidFill>
                <a:latin typeface="Times New Roman" pitchFamily="18" charset="0"/>
                <a:cs typeface="Times New Roman" pitchFamily="18" charset="0"/>
              </a:rPr>
              <a:t>конфиденциальность</a:t>
            </a:r>
          </a:p>
          <a:p>
            <a:pPr algn="just">
              <a:lnSpc>
                <a:spcPts val="1500"/>
              </a:lnSpc>
              <a:buClr>
                <a:srgbClr val="C00000"/>
              </a:buClr>
              <a:buFont typeface="Wingdings" panose="05000000000000000000" pitchFamily="2" charset="2"/>
              <a:buChar char="ü"/>
              <a:defRPr/>
            </a:pPr>
            <a:endParaRPr lang="ru-RU" sz="2600" dirty="0">
              <a:solidFill>
                <a:srgbClr val="183DB4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C00000"/>
              </a:buClr>
              <a:buFont typeface="Wingdings" panose="05000000000000000000" pitchFamily="2" charset="2"/>
              <a:buChar char="ü"/>
              <a:defRPr/>
            </a:pPr>
            <a:r>
              <a:rPr lang="ru-RU" sz="2600" dirty="0" smtClean="0">
                <a:solidFill>
                  <a:srgbClr val="183DB4"/>
                </a:solidFill>
                <a:latin typeface="Times New Roman" pitchFamily="18" charset="0"/>
                <a:cs typeface="Times New Roman" pitchFamily="18" charset="0"/>
              </a:rPr>
              <a:t>Об </a:t>
            </a:r>
            <a:r>
              <a:rPr lang="ru-RU" sz="2600" dirty="0">
                <a:solidFill>
                  <a:srgbClr val="183DB4"/>
                </a:solidFill>
                <a:latin typeface="Times New Roman" pitchFamily="18" charset="0"/>
                <a:cs typeface="Times New Roman" pitchFamily="18" charset="0"/>
              </a:rPr>
              <a:t>утверждении квоты победителей и призеров муниципального этапа </a:t>
            </a:r>
            <a:r>
              <a:rPr lang="ru-RU" sz="2600" dirty="0" smtClean="0">
                <a:solidFill>
                  <a:srgbClr val="183DB4"/>
                </a:solidFill>
                <a:latin typeface="Times New Roman" pitchFamily="18" charset="0"/>
                <a:cs typeface="Times New Roman" pitchFamily="18" charset="0"/>
              </a:rPr>
              <a:t>олимпиады</a:t>
            </a:r>
          </a:p>
          <a:p>
            <a:pPr algn="just">
              <a:lnSpc>
                <a:spcPts val="1500"/>
              </a:lnSpc>
              <a:buClr>
                <a:srgbClr val="C00000"/>
              </a:buClr>
              <a:buFont typeface="Wingdings" panose="05000000000000000000" pitchFamily="2" charset="2"/>
              <a:buChar char="ü"/>
              <a:defRPr/>
            </a:pPr>
            <a:endParaRPr lang="ru-RU" sz="2600" dirty="0">
              <a:solidFill>
                <a:srgbClr val="183DB4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C00000"/>
              </a:buClr>
              <a:buFont typeface="Wingdings" panose="05000000000000000000" pitchFamily="2" charset="2"/>
              <a:buChar char="ü"/>
              <a:defRPr/>
            </a:pPr>
            <a:r>
              <a:rPr lang="ru-RU" sz="2600" dirty="0">
                <a:solidFill>
                  <a:srgbClr val="183DB4"/>
                </a:solidFill>
                <a:latin typeface="Times New Roman" pitchFamily="18" charset="0"/>
                <a:cs typeface="Times New Roman" pitchFamily="18" charset="0"/>
              </a:rPr>
              <a:t>Об утверждении </a:t>
            </a:r>
            <a:r>
              <a:rPr lang="ru-RU" sz="2600" dirty="0" smtClean="0">
                <a:solidFill>
                  <a:srgbClr val="183DB4"/>
                </a:solidFill>
                <a:latin typeface="Times New Roman" pitchFamily="18" charset="0"/>
                <a:cs typeface="Times New Roman" pitchFamily="18" charset="0"/>
              </a:rPr>
              <a:t>результатов муниципального </a:t>
            </a:r>
            <a:r>
              <a:rPr lang="ru-RU" sz="2600" dirty="0">
                <a:solidFill>
                  <a:srgbClr val="183DB4"/>
                </a:solidFill>
                <a:latin typeface="Times New Roman" pitchFamily="18" charset="0"/>
                <a:cs typeface="Times New Roman" pitchFamily="18" charset="0"/>
              </a:rPr>
              <a:t>этапа  олимпиады по каждому общеобразовательному </a:t>
            </a:r>
            <a:r>
              <a:rPr lang="ru-RU" sz="2600" dirty="0" smtClean="0">
                <a:solidFill>
                  <a:srgbClr val="183DB4"/>
                </a:solidFill>
                <a:latin typeface="Times New Roman" pitchFamily="18" charset="0"/>
                <a:cs typeface="Times New Roman" pitchFamily="18" charset="0"/>
              </a:rPr>
              <a:t>предмету</a:t>
            </a:r>
            <a:endParaRPr lang="ru-RU" sz="2600" dirty="0">
              <a:solidFill>
                <a:srgbClr val="183DB4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ru-RU" dirty="0"/>
          </a:p>
        </p:txBody>
      </p:sp>
      <p:sp>
        <p:nvSpPr>
          <p:cNvPr id="10" name="Объект 9"/>
          <p:cNvSpPr>
            <a:spLocks noGrp="1"/>
          </p:cNvSpPr>
          <p:nvPr>
            <p:ph sz="half" idx="2"/>
          </p:nvPr>
        </p:nvSpPr>
        <p:spPr>
          <a:xfrm>
            <a:off x="591001" y="1409946"/>
            <a:ext cx="11107031" cy="462685"/>
          </a:xfrm>
          <a:noFill/>
        </p:spPr>
        <p:txBody>
          <a:bodyPr>
            <a:noAutofit/>
          </a:bodyPr>
          <a:lstStyle/>
          <a:p>
            <a:pPr marL="0" indent="0" algn="ctr">
              <a:lnSpc>
                <a:spcPts val="3200"/>
              </a:lnSpc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Приказы муниципальных органов управления образованием</a:t>
            </a:r>
          </a:p>
          <a:p>
            <a:pPr marL="0" indent="0" algn="ctr">
              <a:lnSpc>
                <a:spcPts val="3200"/>
              </a:lnSpc>
              <a:spcBef>
                <a:spcPts val="0"/>
              </a:spcBef>
              <a:buNone/>
            </a:pP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1CFBF-E16F-4BFD-BA79-64B4FDADCF45}" type="slidenum">
              <a:rPr lang="ru-RU" alt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16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22909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704742" y="329051"/>
            <a:ext cx="11485671" cy="454017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НЕОБХОДИМО!</a:t>
            </a:r>
            <a:endParaRPr lang="ru-RU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Объект 8"/>
          <p:cNvSpPr>
            <a:spLocks noGrp="1"/>
          </p:cNvSpPr>
          <p:nvPr>
            <p:ph sz="half" idx="1"/>
          </p:nvPr>
        </p:nvSpPr>
        <p:spPr>
          <a:xfrm>
            <a:off x="472854" y="1778978"/>
            <a:ext cx="11172200" cy="4350367"/>
          </a:xfrm>
        </p:spPr>
        <p:txBody>
          <a:bodyPr>
            <a:normAutofit/>
          </a:bodyPr>
          <a:lstStyle/>
          <a:p>
            <a:pPr marL="444500" indent="-444500" algn="just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rgbClr val="31489F"/>
                </a:solidFill>
                <a:latin typeface="Times New Roman" panose="02020603050405020304" pitchFamily="18" charset="0"/>
                <a:cs typeface="Times New Roman" pitchFamily="18" charset="0"/>
              </a:rPr>
              <a:t>Привести в соответствие с действующим Порядком проведения олимпиады документацию, регламентирующую проведение муниципального этапа </a:t>
            </a:r>
            <a:r>
              <a:rPr lang="ru-RU" sz="2400" dirty="0" err="1" smtClean="0">
                <a:solidFill>
                  <a:srgbClr val="31489F"/>
                </a:solidFill>
                <a:latin typeface="Times New Roman" pitchFamily="18" charset="0"/>
                <a:cs typeface="Times New Roman" pitchFamily="18" charset="0"/>
              </a:rPr>
              <a:t>ВсОШ</a:t>
            </a:r>
            <a:endParaRPr lang="ru-RU" sz="2400" dirty="0" smtClean="0">
              <a:solidFill>
                <a:srgbClr val="31489F"/>
              </a:solidFill>
              <a:latin typeface="Times New Roman" pitchFamily="18" charset="0"/>
              <a:cs typeface="Times New Roman" pitchFamily="18" charset="0"/>
            </a:endParaRPr>
          </a:p>
          <a:p>
            <a:pPr marL="444500" indent="-444500" algn="just">
              <a:lnSpc>
                <a:spcPts val="1500"/>
              </a:lnSpc>
              <a:buClr>
                <a:srgbClr val="C00000"/>
              </a:buClr>
              <a:buFont typeface="Wingdings" panose="05000000000000000000" pitchFamily="2" charset="2"/>
              <a:buChar char="ü"/>
            </a:pPr>
            <a:endParaRPr lang="ru-RU" sz="2400" dirty="0">
              <a:solidFill>
                <a:srgbClr val="31489F"/>
              </a:solidFill>
              <a:latin typeface="Times New Roman" pitchFamily="18" charset="0"/>
              <a:cs typeface="Times New Roman" pitchFamily="18" charset="0"/>
            </a:endParaRPr>
          </a:p>
          <a:p>
            <a:pPr marL="444500" indent="-444500" algn="just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rgbClr val="31489F"/>
                </a:solidFill>
                <a:latin typeface="Times New Roman" pitchFamily="18" charset="0"/>
                <a:cs typeface="Times New Roman" pitchFamily="18" charset="0"/>
              </a:rPr>
              <a:t>Актуализировать информацию на </a:t>
            </a:r>
            <a:r>
              <a:rPr lang="ru-RU" sz="2400" dirty="0" smtClean="0">
                <a:solidFill>
                  <a:srgbClr val="31489F"/>
                </a:solidFill>
                <a:latin typeface="Times New Roman" pitchFamily="18" charset="0"/>
                <a:cs typeface="Times New Roman" pitchFamily="18" charset="0"/>
              </a:rPr>
              <a:t>сайте МОУО</a:t>
            </a:r>
          </a:p>
          <a:p>
            <a:pPr marL="444500" indent="-444500" algn="just">
              <a:lnSpc>
                <a:spcPts val="1500"/>
              </a:lnSpc>
              <a:buClr>
                <a:srgbClr val="C00000"/>
              </a:buClr>
              <a:buFont typeface="Wingdings" panose="05000000000000000000" pitchFamily="2" charset="2"/>
              <a:buChar char="ü"/>
            </a:pPr>
            <a:endParaRPr lang="ru-RU" sz="2400" dirty="0">
              <a:solidFill>
                <a:srgbClr val="31489F"/>
              </a:solidFill>
              <a:latin typeface="Times New Roman" pitchFamily="18" charset="0"/>
              <a:cs typeface="Times New Roman" pitchFamily="18" charset="0"/>
            </a:endParaRPr>
          </a:p>
          <a:p>
            <a:pPr marL="444500" indent="-444500" algn="just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rgbClr val="31489F"/>
                </a:solidFill>
                <a:latin typeface="Times New Roman" pitchFamily="18" charset="0"/>
                <a:cs typeface="Times New Roman" pitchFamily="18" charset="0"/>
              </a:rPr>
              <a:t>Организовать работу </a:t>
            </a:r>
            <a:r>
              <a:rPr lang="ru-RU" sz="2400" dirty="0" smtClean="0">
                <a:solidFill>
                  <a:srgbClr val="31489F"/>
                </a:solidFill>
                <a:latin typeface="Times New Roman" pitchFamily="18" charset="0"/>
                <a:cs typeface="Times New Roman" pitchFamily="18" charset="0"/>
              </a:rPr>
              <a:t>телефонов «горячей линии»</a:t>
            </a:r>
          </a:p>
          <a:p>
            <a:pPr marL="444500" indent="-444500" algn="just">
              <a:lnSpc>
                <a:spcPts val="1500"/>
              </a:lnSpc>
              <a:buClr>
                <a:srgbClr val="C00000"/>
              </a:buClr>
              <a:buFont typeface="Wingdings" panose="05000000000000000000" pitchFamily="2" charset="2"/>
              <a:buChar char="ü"/>
            </a:pPr>
            <a:endParaRPr lang="ru-RU" sz="2400" dirty="0">
              <a:solidFill>
                <a:srgbClr val="31489F"/>
              </a:solidFill>
              <a:latin typeface="Times New Roman" pitchFamily="18" charset="0"/>
              <a:cs typeface="Times New Roman" pitchFamily="18" charset="0"/>
            </a:endParaRPr>
          </a:p>
          <a:p>
            <a:pPr marL="444500" indent="-444500" algn="just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rgbClr val="31489F"/>
                </a:solidFill>
                <a:latin typeface="Times New Roman" pitchFamily="18" charset="0"/>
                <a:cs typeface="Times New Roman" pitchFamily="18" charset="0"/>
              </a:rPr>
              <a:t>Организовать работу по получению, тиражированию, доставке олимпиадных заданий муниципального этапа </a:t>
            </a:r>
            <a:r>
              <a:rPr lang="ru-RU" sz="2400" dirty="0" err="1" smtClean="0">
                <a:solidFill>
                  <a:srgbClr val="31489F"/>
                </a:solidFill>
                <a:latin typeface="Times New Roman" pitchFamily="18" charset="0"/>
                <a:cs typeface="Times New Roman" pitchFamily="18" charset="0"/>
              </a:rPr>
              <a:t>ВсОШ</a:t>
            </a:r>
            <a:endParaRPr lang="ru-RU" sz="2400" dirty="0" smtClean="0">
              <a:solidFill>
                <a:srgbClr val="31489F"/>
              </a:solidFill>
              <a:latin typeface="Times New Roman" pitchFamily="18" charset="0"/>
              <a:cs typeface="Times New Roman" pitchFamily="18" charset="0"/>
            </a:endParaRPr>
          </a:p>
          <a:p>
            <a:pPr marL="444500" indent="-444500" algn="just">
              <a:lnSpc>
                <a:spcPts val="1500"/>
              </a:lnSpc>
              <a:buClr>
                <a:srgbClr val="C00000"/>
              </a:buClr>
              <a:buFont typeface="Wingdings" panose="05000000000000000000" pitchFamily="2" charset="2"/>
              <a:buChar char="ü"/>
            </a:pPr>
            <a:endParaRPr lang="ru-RU" sz="2400" dirty="0">
              <a:solidFill>
                <a:srgbClr val="31489F"/>
              </a:solidFill>
              <a:latin typeface="Times New Roman" pitchFamily="18" charset="0"/>
              <a:cs typeface="Times New Roman" pitchFamily="18" charset="0"/>
            </a:endParaRPr>
          </a:p>
          <a:p>
            <a:pPr marL="444500" indent="-444500" algn="just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rgbClr val="31489F"/>
                </a:solidFill>
                <a:latin typeface="Times New Roman" pitchFamily="18" charset="0"/>
                <a:cs typeface="Times New Roman" pitchFamily="18" charset="0"/>
              </a:rPr>
              <a:t>Обеспечить своевременное размещение результатов муниципального этапа.</a:t>
            </a:r>
          </a:p>
          <a:p>
            <a:endParaRPr lang="ru-RU" sz="24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5932937" y="1084059"/>
            <a:ext cx="30008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algn="ctr">
              <a:buNone/>
            </a:pPr>
            <a:r>
              <a:rPr lang="ru-RU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6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Горизонтальный свиток 7"/>
          <p:cNvSpPr/>
          <p:nvPr/>
        </p:nvSpPr>
        <p:spPr>
          <a:xfrm>
            <a:off x="478258" y="392288"/>
            <a:ext cx="11172200" cy="644044"/>
          </a:xfrm>
          <a:prstGeom prst="horizontalScroll">
            <a:avLst/>
          </a:prstGeom>
          <a:solidFill>
            <a:srgbClr val="183DB4"/>
          </a:solidFill>
          <a:ln>
            <a:solidFill>
              <a:srgbClr val="183D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НЕОБХОДИМО!</a:t>
            </a:r>
          </a:p>
        </p:txBody>
      </p:sp>
      <p:pic>
        <p:nvPicPr>
          <p:cNvPr id="10" name="Picture 2" descr="http://www.stavregion.ru/_s_/i/ger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001" y="175366"/>
            <a:ext cx="1033399" cy="1079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1CFBF-E16F-4BFD-BA79-64B4FDADCF45}" type="slidenum">
              <a:rPr lang="ru-RU" alt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569807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2051832" y="329051"/>
            <a:ext cx="8615375" cy="454017"/>
          </a:xfrm>
        </p:spPr>
        <p:txBody>
          <a:bodyPr>
            <a:normAutofit/>
          </a:bodyPr>
          <a:lstStyle/>
          <a:p>
            <a:r>
              <a:rPr 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Региональный этап всероссийской олимпиады школьников</a:t>
            </a:r>
          </a:p>
        </p:txBody>
      </p:sp>
      <p:sp>
        <p:nvSpPr>
          <p:cNvPr id="8" name="Горизонтальный свиток 7"/>
          <p:cNvSpPr/>
          <p:nvPr/>
        </p:nvSpPr>
        <p:spPr>
          <a:xfrm>
            <a:off x="514492" y="196978"/>
            <a:ext cx="11349931" cy="518680"/>
          </a:xfrm>
          <a:prstGeom prst="horizontalScroll">
            <a:avLst/>
          </a:prstGeom>
          <a:solidFill>
            <a:srgbClr val="183DB4"/>
          </a:solidFill>
          <a:ln>
            <a:solidFill>
              <a:srgbClr val="183D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ru-RU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Мониторинг сайтов 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МОУО на 07.11.2020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836820" y="1943116"/>
            <a:ext cx="9301928" cy="4726298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ru-RU" sz="3200" dirty="0" smtClean="0">
                <a:solidFill>
                  <a:srgbClr val="31489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3000" dirty="0" smtClean="0">
                <a:solidFill>
                  <a:srgbClr val="31489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Курский муниципальный округ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3000" dirty="0" smtClean="0">
                <a:solidFill>
                  <a:srgbClr val="31489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3000" dirty="0" err="1" smtClean="0">
                <a:solidFill>
                  <a:srgbClr val="31489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Апанасенковский</a:t>
            </a:r>
            <a:r>
              <a:rPr lang="ru-RU" sz="3000" dirty="0" smtClean="0">
                <a:solidFill>
                  <a:srgbClr val="31489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муниципальный округ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3000" dirty="0" smtClean="0">
                <a:solidFill>
                  <a:srgbClr val="31489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3000" dirty="0" err="1" smtClean="0">
                <a:solidFill>
                  <a:srgbClr val="31489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Левокумский</a:t>
            </a:r>
            <a:r>
              <a:rPr lang="ru-RU" sz="3000" dirty="0" smtClean="0">
                <a:solidFill>
                  <a:srgbClr val="31489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муниципальный округ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3000" dirty="0" smtClean="0">
                <a:solidFill>
                  <a:srgbClr val="31489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3000" dirty="0" err="1" smtClean="0">
                <a:solidFill>
                  <a:srgbClr val="31489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Новоалександровский</a:t>
            </a:r>
            <a:r>
              <a:rPr lang="ru-RU" sz="3000" dirty="0" smtClean="0">
                <a:solidFill>
                  <a:srgbClr val="31489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городской округ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3000" dirty="0" smtClean="0">
                <a:solidFill>
                  <a:srgbClr val="31489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3000" dirty="0" err="1" smtClean="0">
                <a:solidFill>
                  <a:srgbClr val="31489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Степновский</a:t>
            </a:r>
            <a:r>
              <a:rPr lang="ru-RU" sz="3000" dirty="0" smtClean="0">
                <a:solidFill>
                  <a:srgbClr val="31489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муниципальный округ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3000" dirty="0" smtClean="0">
                <a:solidFill>
                  <a:srgbClr val="31489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Минераловодский городской округ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3000" dirty="0" smtClean="0">
                <a:solidFill>
                  <a:srgbClr val="31489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3000" dirty="0" err="1" smtClean="0">
                <a:solidFill>
                  <a:srgbClr val="31489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Изобильненский</a:t>
            </a:r>
            <a:r>
              <a:rPr lang="ru-RU" sz="3000" dirty="0" smtClean="0">
                <a:solidFill>
                  <a:srgbClr val="31489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городской округ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3000" dirty="0" smtClean="0">
                <a:solidFill>
                  <a:srgbClr val="31489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3000" dirty="0" err="1" smtClean="0">
                <a:solidFill>
                  <a:srgbClr val="31489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Грачевский</a:t>
            </a:r>
            <a:r>
              <a:rPr lang="ru-RU" sz="3000" dirty="0" smtClean="0">
                <a:solidFill>
                  <a:srgbClr val="31489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муниципальный округ </a:t>
            </a:r>
            <a:endParaRPr lang="ru-RU" sz="3000" dirty="0">
              <a:solidFill>
                <a:srgbClr val="31489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sz="3000" dirty="0" smtClean="0">
                <a:solidFill>
                  <a:srgbClr val="31489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3000" dirty="0">
                <a:solidFill>
                  <a:srgbClr val="31489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</a:t>
            </a:r>
            <a:r>
              <a:rPr lang="ru-RU" sz="3000" dirty="0" smtClean="0">
                <a:solidFill>
                  <a:srgbClr val="31489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Пятигорск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3000" dirty="0" smtClean="0">
                <a:solidFill>
                  <a:srgbClr val="31489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г. Ставрополь</a:t>
            </a:r>
            <a:endParaRPr lang="ru-RU" sz="3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88560" y="1066311"/>
            <a:ext cx="11075863" cy="593561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Своевременно размещается информация  на сайтах 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http://www.stavregion.ru/_s_/i/ger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480" y="0"/>
            <a:ext cx="817247" cy="937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1CFBF-E16F-4BFD-BA79-64B4FDADCF45}" type="slidenum">
              <a:rPr lang="ru-RU" alt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18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067564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Горизонтальный свиток 5"/>
          <p:cNvSpPr/>
          <p:nvPr/>
        </p:nvSpPr>
        <p:spPr>
          <a:xfrm>
            <a:off x="334470" y="244765"/>
            <a:ext cx="11521471" cy="644044"/>
          </a:xfrm>
          <a:prstGeom prst="horizontalScroll">
            <a:avLst/>
          </a:prstGeom>
          <a:solidFill>
            <a:srgbClr val="183DB4"/>
          </a:solidFill>
          <a:ln>
            <a:solidFill>
              <a:srgbClr val="183D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ru-RU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Мониторинг сайтов МОУО</a:t>
            </a:r>
          </a:p>
        </p:txBody>
      </p:sp>
      <p:pic>
        <p:nvPicPr>
          <p:cNvPr id="5" name="Picture 2" descr="http://www.stavregion.ru/_s_/i/ger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493" y="0"/>
            <a:ext cx="775150" cy="888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8970473"/>
              </p:ext>
            </p:extLst>
          </p:nvPr>
        </p:nvGraphicFramePr>
        <p:xfrm>
          <a:off x="300099" y="1133574"/>
          <a:ext cx="11701495" cy="55040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02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1242">
                  <a:extLst>
                    <a:ext uri="{9D8B030D-6E8A-4147-A177-3AD203B41FA5}">
                      <a16:colId xmlns:a16="http://schemas.microsoft.com/office/drawing/2014/main" val="2763273136"/>
                    </a:ext>
                  </a:extLst>
                </a:gridCol>
              </a:tblGrid>
              <a:tr h="588372"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Муниципальный</a:t>
                      </a:r>
                      <a:r>
                        <a:rPr lang="ru-RU" sz="1800" b="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/ городской округ</a:t>
                      </a:r>
                      <a:endParaRPr lang="ru-RU" sz="1800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Результат мониторинга  07.11.2020 года</a:t>
                      </a:r>
                      <a:endParaRPr lang="ru-RU" sz="1800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97010">
                <a:tc>
                  <a:txBody>
                    <a:bodyPr/>
                    <a:lstStyle/>
                    <a:p>
                      <a:pPr algn="l"/>
                      <a:r>
                        <a:rPr lang="ru-RU" sz="1800" b="0" dirty="0" err="1" smtClean="0">
                          <a:solidFill>
                            <a:srgbClr val="183DB4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Благодарненский</a:t>
                      </a:r>
                      <a:endParaRPr lang="ru-RU" sz="1800" b="0" dirty="0">
                        <a:solidFill>
                          <a:srgbClr val="183DB4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0" dirty="0" smtClean="0">
                          <a:solidFill>
                            <a:srgbClr val="183DB4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 нормативные документы располагаются хаотически. Отсутствуют нормативные документы по проведению муниципального этапа олимпиады, приказ об утверждении требований к проведению муниципального этапа олимпиады по каждому общеобразовательному предмету, о необходимом количестве баллов для участия в муниципальном этапе олимпиады, списки участников. Отсутствуют приказы об итогах проведения школьного этапа, приказы, протоколы, </a:t>
                      </a:r>
                      <a:r>
                        <a:rPr lang="ru-RU" sz="1800" b="0" baseline="0" dirty="0" smtClean="0">
                          <a:solidFill>
                            <a:srgbClr val="183DB4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 также ссылки  на сайты ОО. На сайте итоги и нормативные документы 2019/20 учебного года</a:t>
                      </a:r>
                      <a:endParaRPr lang="ru-RU" sz="1800" b="0" dirty="0">
                        <a:solidFill>
                          <a:srgbClr val="183DB4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4842240"/>
                  </a:ext>
                </a:extLst>
              </a:tr>
              <a:tr h="1344850">
                <a:tc>
                  <a:txBody>
                    <a:bodyPr/>
                    <a:lstStyle/>
                    <a:p>
                      <a:pPr algn="l"/>
                      <a:r>
                        <a:rPr lang="ru-RU" sz="1800" b="0" dirty="0" smtClean="0">
                          <a:solidFill>
                            <a:srgbClr val="183DB4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Петровский </a:t>
                      </a:r>
                      <a:endParaRPr lang="ru-RU" sz="1800" b="0" dirty="0">
                        <a:solidFill>
                          <a:srgbClr val="183DB4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0" dirty="0" smtClean="0">
                          <a:solidFill>
                            <a:srgbClr val="183DB4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Отсутствуют нормативные документы по проведению муниципального этапа олимпиады. Отсутствуют приказы об утверждении требований к проведению, списки участников муниципального этапа, об итогах проведения школьного этапа, приказы, протоколы, </a:t>
                      </a:r>
                      <a:r>
                        <a:rPr lang="ru-RU" sz="1800" b="0" baseline="0" dirty="0" smtClean="0">
                          <a:solidFill>
                            <a:srgbClr val="183DB4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 также ссылки  на сайты ОО. Все приказы и приложения  в формате </a:t>
                      </a:r>
                      <a:r>
                        <a:rPr lang="en-US" sz="1800" b="0" baseline="0" dirty="0" smtClean="0">
                          <a:solidFill>
                            <a:srgbClr val="183DB4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WORD</a:t>
                      </a:r>
                      <a:r>
                        <a:rPr lang="ru-RU" sz="1800" b="0" baseline="0" dirty="0" smtClean="0">
                          <a:solidFill>
                            <a:srgbClr val="183DB4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 Во вкладке меню отсутствует 2020/21 учебный год. </a:t>
                      </a:r>
                      <a:endParaRPr lang="ru-RU" sz="1800" b="0" dirty="0" smtClean="0">
                        <a:solidFill>
                          <a:srgbClr val="183DB4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8372">
                <a:tc>
                  <a:txBody>
                    <a:bodyPr/>
                    <a:lstStyle/>
                    <a:p>
                      <a:pPr algn="l"/>
                      <a:r>
                        <a:rPr lang="ru-RU" sz="1800" b="0" dirty="0" smtClean="0">
                          <a:solidFill>
                            <a:srgbClr val="183DB4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Невинномысск </a:t>
                      </a:r>
                      <a:endParaRPr lang="ru-RU" sz="1800" b="0" dirty="0">
                        <a:solidFill>
                          <a:srgbClr val="183DB4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0" dirty="0" smtClean="0">
                          <a:solidFill>
                            <a:srgbClr val="183DB4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Отсутствуют документы и вкладка «Муниципальный этап всероссийской олимпиады школьников»</a:t>
                      </a:r>
                      <a:endParaRPr lang="ru-RU" sz="1800" b="0" dirty="0">
                        <a:solidFill>
                          <a:srgbClr val="183DB4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6213">
                <a:tc>
                  <a:txBody>
                    <a:bodyPr/>
                    <a:lstStyle/>
                    <a:p>
                      <a:pPr algn="l"/>
                      <a:r>
                        <a:rPr lang="ru-RU" sz="1800" b="0" dirty="0" smtClean="0">
                          <a:solidFill>
                            <a:srgbClr val="183DB4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Кировский </a:t>
                      </a:r>
                      <a:endParaRPr lang="ru-RU" sz="1800" b="0" dirty="0">
                        <a:solidFill>
                          <a:srgbClr val="183DB4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0" dirty="0" smtClean="0">
                          <a:solidFill>
                            <a:srgbClr val="183DB4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Нет ни одного документа по проведению муниципального этапа олимпиады. Нет вкладки «Муниципальный этап всероссийской олимпиады школьников»</a:t>
                      </a:r>
                      <a:endParaRPr lang="ru-RU" sz="1800" b="0" dirty="0">
                        <a:solidFill>
                          <a:srgbClr val="183DB4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3412">
                <a:tc>
                  <a:txBody>
                    <a:bodyPr/>
                    <a:lstStyle/>
                    <a:p>
                      <a:pPr algn="l"/>
                      <a:r>
                        <a:rPr lang="ru-RU" sz="1800" b="0" dirty="0" err="1" smtClean="0">
                          <a:solidFill>
                            <a:srgbClr val="183DB4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Труновский</a:t>
                      </a:r>
                      <a:endParaRPr lang="ru-RU" sz="1800" b="0" dirty="0">
                        <a:solidFill>
                          <a:srgbClr val="183DB4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0" dirty="0" smtClean="0">
                          <a:solidFill>
                            <a:srgbClr val="183DB4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Нет документов</a:t>
                      </a:r>
                      <a:r>
                        <a:rPr lang="ru-RU" sz="1800" b="0" baseline="0" dirty="0" smtClean="0">
                          <a:solidFill>
                            <a:srgbClr val="183DB4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по вкладке «Муниципальный этап олимпиады»</a:t>
                      </a:r>
                      <a:endParaRPr lang="ru-RU" sz="1800" b="0" dirty="0">
                        <a:solidFill>
                          <a:srgbClr val="183DB4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98643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384305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Горизонтальный свиток 6"/>
          <p:cNvSpPr/>
          <p:nvPr/>
        </p:nvSpPr>
        <p:spPr>
          <a:xfrm>
            <a:off x="442994" y="405835"/>
            <a:ext cx="11172200" cy="644044"/>
          </a:xfrm>
          <a:prstGeom prst="horizontalScroll">
            <a:avLst/>
          </a:prstGeom>
          <a:solidFill>
            <a:srgbClr val="183DB4"/>
          </a:solidFill>
          <a:ln>
            <a:solidFill>
              <a:srgbClr val="183D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Всероссийская олимпиада школьников  – муниципальный этап</a:t>
            </a:r>
            <a:endParaRPr lang="ru-RU" sz="20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 descr="http://www.stavregion.ru/_s_/i/ger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737" y="188913"/>
            <a:ext cx="1033399" cy="1079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133260"/>
              </p:ext>
            </p:extLst>
          </p:nvPr>
        </p:nvGraphicFramePr>
        <p:xfrm>
          <a:off x="442994" y="2528885"/>
          <a:ext cx="11172200" cy="32471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22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19990">
                  <a:extLst>
                    <a:ext uri="{9D8B030D-6E8A-4147-A177-3AD203B41FA5}">
                      <a16:colId xmlns:a16="http://schemas.microsoft.com/office/drawing/2014/main" val="917539695"/>
                    </a:ext>
                  </a:extLst>
                </a:gridCol>
              </a:tblGrid>
              <a:tr h="65581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20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</a:t>
                      </a:r>
                    </a:p>
                  </a:txBody>
                  <a:tcPr marL="121904" marR="121904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83D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 Порядка</a:t>
                      </a:r>
                    </a:p>
                  </a:txBody>
                  <a:tcPr marL="121904" marR="121904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83D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43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2000" b="0" dirty="0" smtClean="0">
                          <a:solidFill>
                            <a:srgbClr val="31489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Организатор – орган местного самоуправления, осуществляющий управление в сфере образования</a:t>
                      </a:r>
                    </a:p>
                  </a:txBody>
                  <a:tcPr marL="121904" marR="121904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rgbClr val="31489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 5</a:t>
                      </a:r>
                    </a:p>
                  </a:txBody>
                  <a:tcPr marL="121904" marR="121904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2000" b="0" dirty="0" smtClean="0">
                          <a:solidFill>
                            <a:srgbClr val="31489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Сроки проведения – с 19 ноября по 07 декабря 2020 года</a:t>
                      </a:r>
                    </a:p>
                  </a:txBody>
                  <a:tcPr marL="121904" marR="121904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rgbClr val="31489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 45 </a:t>
                      </a:r>
                    </a:p>
                  </a:txBody>
                  <a:tcPr marL="121904" marR="121904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9864385"/>
                  </a:ext>
                </a:extLst>
              </a:tr>
              <a:tr h="9068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2000" b="0" dirty="0" smtClean="0">
                          <a:solidFill>
                            <a:srgbClr val="31489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Взимание платы за участие не допускается</a:t>
                      </a:r>
                    </a:p>
                  </a:txBody>
                  <a:tcPr marL="121904" marR="121904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ru-RU" sz="2000" b="0" dirty="0" smtClean="0">
                          <a:solidFill>
                            <a:srgbClr val="31489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 10 </a:t>
                      </a:r>
                      <a:endParaRPr lang="ru-RU" sz="2000" b="0" dirty="0">
                        <a:solidFill>
                          <a:srgbClr val="31489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04" marR="121904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448247" y="1448747"/>
            <a:ext cx="11172200" cy="6822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lnSpc>
                <a:spcPts val="2300"/>
              </a:lnSpc>
              <a:buClr>
                <a:srgbClr val="C00000"/>
              </a:buClr>
            </a:pPr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проведения всероссийской олимпиады </a:t>
            </a:r>
            <a:r>
              <a:rPr lang="ru-RU" alt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школьников утвержден </a:t>
            </a:r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приказом Министерства образования и науки Российской </a:t>
            </a:r>
            <a:r>
              <a:rPr lang="ru-RU" alt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 от </a:t>
            </a:r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18.11.2013 г. № </a:t>
            </a:r>
            <a:r>
              <a:rPr lang="ru-RU" alt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1252 </a:t>
            </a:r>
            <a:endParaRPr lang="ru-RU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27226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Горизонтальный свиток 7"/>
          <p:cNvSpPr/>
          <p:nvPr/>
        </p:nvSpPr>
        <p:spPr>
          <a:xfrm>
            <a:off x="514493" y="183056"/>
            <a:ext cx="11402629" cy="644044"/>
          </a:xfrm>
          <a:prstGeom prst="horizontalScroll">
            <a:avLst/>
          </a:prstGeom>
          <a:solidFill>
            <a:srgbClr val="183DB4"/>
          </a:solidFill>
          <a:ln>
            <a:solidFill>
              <a:srgbClr val="183D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Мониторинг сайтов МОУО</a:t>
            </a:r>
          </a:p>
        </p:txBody>
      </p:sp>
      <p:pic>
        <p:nvPicPr>
          <p:cNvPr id="5" name="Picture 2" descr="http://www.stavregion.ru/_s_/i/ger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476" y="-42423"/>
            <a:ext cx="917316" cy="1051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027134" y="2705621"/>
            <a:ext cx="4528003" cy="41011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342900" indent="-342900">
              <a:lnSpc>
                <a:spcPts val="2600"/>
              </a:lnSpc>
              <a:buClr>
                <a:srgbClr val="C00000"/>
              </a:buClr>
              <a:buFont typeface="Wingdings" panose="05000000000000000000" pitchFamily="2" charset="2"/>
              <a:buChar char="v"/>
              <a:defRPr/>
            </a:pPr>
            <a:endParaRPr lang="ru-RU" sz="2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538202" y="2348862"/>
            <a:ext cx="9212025" cy="398186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ru-RU" sz="3200" dirty="0" smtClean="0">
                <a:solidFill>
                  <a:srgbClr val="183DB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Туркменский муниципальный округ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3200" dirty="0" smtClean="0">
                <a:solidFill>
                  <a:srgbClr val="183DB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200" dirty="0" err="1" smtClean="0">
                <a:solidFill>
                  <a:srgbClr val="183DB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Шпаковский</a:t>
            </a:r>
            <a:r>
              <a:rPr lang="ru-RU" sz="3200" dirty="0" smtClean="0">
                <a:solidFill>
                  <a:srgbClr val="183DB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муниципальный округ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3200" dirty="0" smtClean="0">
                <a:solidFill>
                  <a:srgbClr val="183DB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200" dirty="0" err="1" smtClean="0">
                <a:solidFill>
                  <a:srgbClr val="183DB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Кочубеевский</a:t>
            </a:r>
            <a:r>
              <a:rPr lang="ru-RU" sz="3200" dirty="0" smtClean="0">
                <a:solidFill>
                  <a:srgbClr val="183DB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муниципальный округ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3200" dirty="0" smtClean="0">
                <a:solidFill>
                  <a:srgbClr val="183DB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Александровский муниципальный округ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3200" dirty="0" smtClean="0">
                <a:solidFill>
                  <a:srgbClr val="183DB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Буденновский муниципальный округ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3200" dirty="0" smtClean="0">
                <a:solidFill>
                  <a:srgbClr val="183DB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г. Ессентуки</a:t>
            </a:r>
          </a:p>
          <a:p>
            <a:pPr>
              <a:buFont typeface="Wingdings" panose="05000000000000000000" pitchFamily="2" charset="2"/>
              <a:buChar char="ü"/>
            </a:pPr>
            <a:endParaRPr lang="ru-RU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Горизонтальный свиток 10"/>
          <p:cNvSpPr/>
          <p:nvPr/>
        </p:nvSpPr>
        <p:spPr>
          <a:xfrm>
            <a:off x="216244" y="1009397"/>
            <a:ext cx="11855943" cy="970610"/>
          </a:xfrm>
          <a:prstGeom prst="horizontalScroll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Сложно найти информацию на сайтах 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1CFBF-E16F-4BFD-BA79-64B4FDADCF45}" type="slidenum">
              <a:rPr lang="ru-RU" alt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20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46669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099831" y="1277812"/>
            <a:ext cx="10550627" cy="20032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200" dirty="0" smtClean="0">
                <a:solidFill>
                  <a:srgbClr val="0323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 </a:t>
            </a:r>
            <a:r>
              <a:rPr lang="ru-RU" sz="2200" dirty="0">
                <a:solidFill>
                  <a:srgbClr val="0323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3.1/2.4.3598-20 «Санитарно-эпидемиологические требования к устройству, содержанию и организации работы образовательных организаций и других объектов социальной инфраструктуры для детей и молодежи в условиях распространения новой </a:t>
            </a:r>
            <a:r>
              <a:rPr lang="ru-RU" sz="2200" dirty="0" err="1">
                <a:solidFill>
                  <a:srgbClr val="0323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коронавирусной</a:t>
            </a:r>
            <a:r>
              <a:rPr lang="ru-RU" sz="2200" dirty="0">
                <a:solidFill>
                  <a:srgbClr val="0323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инфекции COVID-19», утвержденные постановлением Главного государственного санитарного врача Российской Федерации от 30 июня 2020 года </a:t>
            </a:r>
            <a:r>
              <a:rPr lang="ru-RU" sz="2200" dirty="0" smtClean="0">
                <a:solidFill>
                  <a:srgbClr val="0323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en-US" sz="2200" dirty="0" smtClean="0">
                <a:solidFill>
                  <a:srgbClr val="0323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solidFill>
                  <a:srgbClr val="0323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endParaRPr lang="ru-RU" sz="2200" dirty="0">
              <a:solidFill>
                <a:srgbClr val="03237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6"/>
          <p:cNvSpPr>
            <a:spLocks/>
          </p:cNvSpPr>
          <p:nvPr/>
        </p:nvSpPr>
        <p:spPr bwMode="auto">
          <a:xfrm>
            <a:off x="6309177" y="5229231"/>
            <a:ext cx="5546017" cy="9361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ts val="1600"/>
              </a:lnSpc>
              <a:spcAft>
                <a:spcPts val="0"/>
              </a:spcAft>
              <a:buClr>
                <a:srgbClr val="C00000"/>
              </a:buClr>
              <a:defRPr/>
            </a:pPr>
            <a:r>
              <a:rPr lang="ru-RU" b="1" dirty="0" smtClean="0">
                <a:solidFill>
                  <a:srgbClr val="31489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>
              <a:solidFill>
                <a:srgbClr val="31489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Горизонтальный свиток 8"/>
          <p:cNvSpPr/>
          <p:nvPr/>
        </p:nvSpPr>
        <p:spPr>
          <a:xfrm>
            <a:off x="478258" y="392288"/>
            <a:ext cx="11172200" cy="644044"/>
          </a:xfrm>
          <a:prstGeom prst="horizontalScroll">
            <a:avLst/>
          </a:prstGeom>
          <a:solidFill>
            <a:srgbClr val="183DB4"/>
          </a:solidFill>
          <a:ln>
            <a:solidFill>
              <a:srgbClr val="183D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Муниципальный этап всероссийской олимпиады школьников 2020/21 </a:t>
            </a:r>
            <a:endParaRPr lang="ru-RU" sz="20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2" descr="http://www.stavregion.ru/_s_/i/ger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001" y="175366"/>
            <a:ext cx="1033399" cy="1079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6"/>
          <p:cNvSpPr>
            <a:spLocks/>
          </p:cNvSpPr>
          <p:nvPr/>
        </p:nvSpPr>
        <p:spPr bwMode="auto">
          <a:xfrm>
            <a:off x="555737" y="1808794"/>
            <a:ext cx="11242296" cy="27003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>
              <a:lnSpc>
                <a:spcPts val="3500"/>
              </a:lnSpc>
              <a:buClr>
                <a:srgbClr val="C3260C"/>
              </a:buClr>
              <a:buSzPct val="128000"/>
            </a:pPr>
            <a:endParaRPr lang="ru-RU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099831" y="3583301"/>
            <a:ext cx="10483094" cy="154519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200" dirty="0" smtClean="0">
                <a:solidFill>
                  <a:srgbClr val="0323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</a:t>
            </a:r>
            <a:r>
              <a:rPr lang="ru-RU" sz="2200" dirty="0">
                <a:solidFill>
                  <a:srgbClr val="0323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Главного государственного санитарного врача Российской Федерации от </a:t>
            </a:r>
            <a:r>
              <a:rPr lang="ru-RU" sz="2200" dirty="0" smtClean="0">
                <a:solidFill>
                  <a:srgbClr val="0323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 октября 2020 </a:t>
            </a:r>
            <a:r>
              <a:rPr lang="ru-RU" sz="2200" dirty="0">
                <a:solidFill>
                  <a:srgbClr val="0323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 </a:t>
            </a:r>
            <a:r>
              <a:rPr lang="ru-RU" sz="2200" dirty="0" smtClean="0">
                <a:solidFill>
                  <a:srgbClr val="0323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en-US" sz="2200" dirty="0" smtClean="0">
                <a:solidFill>
                  <a:srgbClr val="0323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solidFill>
                  <a:srgbClr val="0323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 «О дополнительных мерах по снижению рисков распространения С</a:t>
            </a:r>
            <a:r>
              <a:rPr lang="en-US" sz="2200" dirty="0" smtClean="0">
                <a:solidFill>
                  <a:srgbClr val="0323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OVID-19</a:t>
            </a:r>
            <a:r>
              <a:rPr lang="ru-RU" sz="2200" dirty="0" smtClean="0">
                <a:solidFill>
                  <a:srgbClr val="0323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период сезонного подъема заболеваемости острыми респираторными вирусными инфекциями и гриппом»</a:t>
            </a:r>
            <a:endParaRPr lang="ru-RU" sz="2200" dirty="0">
              <a:solidFill>
                <a:srgbClr val="03237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099832" y="5430712"/>
            <a:ext cx="10376800" cy="1238702"/>
          </a:xfrm>
          <a:prstGeom prst="roundRect">
            <a:avLst>
              <a:gd name="adj" fmla="val 23394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200" dirty="0" smtClean="0">
                <a:solidFill>
                  <a:srgbClr val="0323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Письмо министерства образования Ставропольского края от 30 октября  </a:t>
            </a:r>
            <a:r>
              <a:rPr lang="ru-RU" sz="2200" dirty="0">
                <a:solidFill>
                  <a:srgbClr val="0323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 года </a:t>
            </a:r>
            <a:r>
              <a:rPr lang="ru-RU" sz="2200" dirty="0" smtClean="0">
                <a:solidFill>
                  <a:srgbClr val="0323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en-US" sz="2200" dirty="0" smtClean="0">
                <a:solidFill>
                  <a:srgbClr val="0323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solidFill>
                  <a:srgbClr val="0323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02-23/1319416 «Об организации проведения муниципального этапа всероссийской олимпиады школьников в 2020/21 учебном году»</a:t>
            </a:r>
            <a:endParaRPr lang="ru-RU" sz="2200" dirty="0">
              <a:solidFill>
                <a:srgbClr val="03237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EA4AC-C7D3-49CC-BA82-B4CB257DFB7B}" type="slidenum">
              <a:rPr lang="ru-RU" alt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21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201533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478259" y="1249278"/>
            <a:ext cx="5401964" cy="542013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400" dirty="0" smtClean="0">
                <a:solidFill>
                  <a:srgbClr val="0323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>
              <a:solidFill>
                <a:srgbClr val="03237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6"/>
          <p:cNvSpPr>
            <a:spLocks/>
          </p:cNvSpPr>
          <p:nvPr/>
        </p:nvSpPr>
        <p:spPr bwMode="auto">
          <a:xfrm>
            <a:off x="6252345" y="5281916"/>
            <a:ext cx="5546017" cy="9361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ts val="1600"/>
              </a:lnSpc>
              <a:spcAft>
                <a:spcPts val="0"/>
              </a:spcAft>
              <a:buClr>
                <a:srgbClr val="C00000"/>
              </a:buClr>
              <a:defRPr/>
            </a:pPr>
            <a:r>
              <a:rPr lang="ru-RU" b="1" dirty="0" smtClean="0">
                <a:solidFill>
                  <a:srgbClr val="31489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>
              <a:solidFill>
                <a:srgbClr val="31489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Горизонтальный свиток 8"/>
          <p:cNvSpPr/>
          <p:nvPr/>
        </p:nvSpPr>
        <p:spPr>
          <a:xfrm>
            <a:off x="478258" y="392288"/>
            <a:ext cx="11172200" cy="644044"/>
          </a:xfrm>
          <a:prstGeom prst="horizontalScroll">
            <a:avLst/>
          </a:prstGeom>
          <a:solidFill>
            <a:srgbClr val="183DB4"/>
          </a:solidFill>
          <a:ln>
            <a:solidFill>
              <a:srgbClr val="183D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Муниципальный этап всероссийской олимпиады школьников 2020/21 </a:t>
            </a:r>
            <a:r>
              <a:rPr lang="ru-RU" sz="20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уч.г</a:t>
            </a:r>
            <a:r>
              <a:rPr lang="ru-RU" sz="20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20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2" descr="http://www.stavregion.ru/_s_/i/ger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001" y="175366"/>
            <a:ext cx="1033399" cy="1079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6"/>
          <p:cNvSpPr>
            <a:spLocks/>
          </p:cNvSpPr>
          <p:nvPr/>
        </p:nvSpPr>
        <p:spPr bwMode="auto">
          <a:xfrm>
            <a:off x="6815297" y="2625520"/>
            <a:ext cx="4914355" cy="27003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>
              <a:lnSpc>
                <a:spcPts val="3500"/>
              </a:lnSpc>
              <a:buClr>
                <a:srgbClr val="C3260C"/>
              </a:buClr>
              <a:buSzPct val="128000"/>
            </a:pPr>
            <a:endParaRPr lang="ru-RU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34470" y="1468123"/>
            <a:ext cx="5760735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Традиционная модель </a:t>
            </a:r>
          </a:p>
          <a:p>
            <a:pPr algn="ctr"/>
            <a:r>
              <a:rPr lang="ru-RU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 соблюдением всех мер безопасности) </a:t>
            </a:r>
          </a:p>
          <a:p>
            <a:pPr marL="1440000">
              <a:buFont typeface="Wingdings" panose="05000000000000000000" pitchFamily="2" charset="2"/>
              <a:buChar char="v"/>
            </a:pPr>
            <a:r>
              <a:rPr lang="ru-RU" sz="2200" dirty="0" smtClean="0">
                <a:solidFill>
                  <a:srgbClr val="31489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Буденновский</a:t>
            </a:r>
          </a:p>
          <a:p>
            <a:pPr marL="1440000">
              <a:buFont typeface="Wingdings" panose="05000000000000000000" pitchFamily="2" charset="2"/>
              <a:buChar char="v"/>
            </a:pPr>
            <a:r>
              <a:rPr lang="ru-RU" sz="2200" dirty="0" err="1" smtClean="0">
                <a:solidFill>
                  <a:srgbClr val="31489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Ипатовский</a:t>
            </a:r>
            <a:r>
              <a:rPr lang="ru-RU" sz="2200" dirty="0" smtClean="0">
                <a:solidFill>
                  <a:srgbClr val="31489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1440000">
              <a:buFont typeface="Wingdings" panose="05000000000000000000" pitchFamily="2" charset="2"/>
              <a:buChar char="v"/>
            </a:pPr>
            <a:r>
              <a:rPr lang="ru-RU" sz="2200" dirty="0" smtClean="0">
                <a:solidFill>
                  <a:srgbClr val="31489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Курский</a:t>
            </a:r>
          </a:p>
          <a:p>
            <a:pPr marL="1440000">
              <a:buFont typeface="Wingdings" panose="05000000000000000000" pitchFamily="2" charset="2"/>
              <a:buChar char="v"/>
            </a:pPr>
            <a:r>
              <a:rPr lang="ru-RU" sz="2200" dirty="0" smtClean="0">
                <a:solidFill>
                  <a:srgbClr val="31489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Советский </a:t>
            </a:r>
          </a:p>
          <a:p>
            <a:pPr marL="1440000">
              <a:buFont typeface="Wingdings" panose="05000000000000000000" pitchFamily="2" charset="2"/>
              <a:buChar char="v"/>
            </a:pPr>
            <a:r>
              <a:rPr lang="ru-RU" sz="2200" dirty="0" err="1" smtClean="0">
                <a:solidFill>
                  <a:srgbClr val="31489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Шпаковский</a:t>
            </a:r>
            <a:endParaRPr lang="ru-RU" sz="2200" dirty="0" smtClean="0">
              <a:solidFill>
                <a:srgbClr val="31489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440000">
              <a:buFont typeface="Wingdings" panose="05000000000000000000" pitchFamily="2" charset="2"/>
              <a:buChar char="v"/>
            </a:pPr>
            <a:r>
              <a:rPr lang="ru-RU" sz="2200" dirty="0" smtClean="0">
                <a:solidFill>
                  <a:srgbClr val="31489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Ессентуки</a:t>
            </a:r>
          </a:p>
          <a:p>
            <a:pPr marL="1440000">
              <a:buFont typeface="Wingdings" panose="05000000000000000000" pitchFamily="2" charset="2"/>
              <a:buChar char="v"/>
            </a:pPr>
            <a:r>
              <a:rPr lang="ru-RU" sz="2200" dirty="0" smtClean="0">
                <a:solidFill>
                  <a:srgbClr val="31489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Железноводск</a:t>
            </a:r>
          </a:p>
          <a:p>
            <a:pPr marL="1440000">
              <a:buFont typeface="Wingdings" panose="05000000000000000000" pitchFamily="2" charset="2"/>
              <a:buChar char="v"/>
            </a:pPr>
            <a:r>
              <a:rPr lang="ru-RU" sz="2200" dirty="0" smtClean="0">
                <a:solidFill>
                  <a:srgbClr val="31489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Кисловодск</a:t>
            </a:r>
          </a:p>
          <a:p>
            <a:pPr marL="1440000">
              <a:buFont typeface="Wingdings" panose="05000000000000000000" pitchFamily="2" charset="2"/>
              <a:buChar char="v"/>
            </a:pPr>
            <a:r>
              <a:rPr lang="ru-RU" sz="2200" dirty="0" smtClean="0">
                <a:solidFill>
                  <a:srgbClr val="31489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Лермонтов</a:t>
            </a:r>
          </a:p>
          <a:p>
            <a:pPr marL="1440000">
              <a:buFont typeface="Wingdings" panose="05000000000000000000" pitchFamily="2" charset="2"/>
              <a:buChar char="v"/>
            </a:pPr>
            <a:r>
              <a:rPr lang="ru-RU" sz="2200" dirty="0" smtClean="0">
                <a:solidFill>
                  <a:srgbClr val="31489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Невинномысск </a:t>
            </a:r>
          </a:p>
          <a:p>
            <a:pPr marL="1440000">
              <a:buFont typeface="Wingdings" panose="05000000000000000000" pitchFamily="2" charset="2"/>
              <a:buChar char="v"/>
            </a:pPr>
            <a:r>
              <a:rPr lang="ru-RU" sz="2200" dirty="0" smtClean="0">
                <a:solidFill>
                  <a:srgbClr val="31489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Пятигорск</a:t>
            </a:r>
          </a:p>
          <a:p>
            <a:pPr marL="1440000">
              <a:buFont typeface="Wingdings" panose="05000000000000000000" pitchFamily="2" charset="2"/>
              <a:buChar char="v"/>
            </a:pPr>
            <a:r>
              <a:rPr lang="ru-RU" sz="2200" dirty="0" smtClean="0">
                <a:solidFill>
                  <a:srgbClr val="31489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Ставрополь  </a:t>
            </a:r>
          </a:p>
          <a:p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662514" y="1935811"/>
            <a:ext cx="5067136" cy="4093428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Всем участникам созданы одинаковые условия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Соблюдение конфиденциальности на всех этапах </a:t>
            </a:r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муниципального этапа </a:t>
            </a:r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олимпиады ( во время получения, распечатки, упаковки, передачи текстов заданий  олимпиады)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Исключение утечки информации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видеонаблюдения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Присутствие аккредитованных общественных наблюдателей 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Объективность при проверке олимпиадных   работ участников </a:t>
            </a:r>
            <a:endParaRPr lang="ru-RU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трелка вправо 5"/>
          <p:cNvSpPr/>
          <p:nvPr/>
        </p:nvSpPr>
        <p:spPr>
          <a:xfrm>
            <a:off x="5880223" y="3429000"/>
            <a:ext cx="809530" cy="53034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EA4AC-C7D3-49CC-BA82-B4CB257DFB7B}" type="slidenum">
              <a:rPr lang="ru-RU" alt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22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625700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671812" y="1366624"/>
            <a:ext cx="3259116" cy="376009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400" dirty="0" smtClean="0">
                <a:solidFill>
                  <a:srgbClr val="0323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>
              <a:solidFill>
                <a:srgbClr val="03237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6"/>
          <p:cNvSpPr>
            <a:spLocks/>
          </p:cNvSpPr>
          <p:nvPr/>
        </p:nvSpPr>
        <p:spPr bwMode="auto">
          <a:xfrm>
            <a:off x="6252345" y="5281916"/>
            <a:ext cx="5546017" cy="9361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ts val="1600"/>
              </a:lnSpc>
              <a:spcAft>
                <a:spcPts val="0"/>
              </a:spcAft>
              <a:buClr>
                <a:srgbClr val="C00000"/>
              </a:buClr>
              <a:defRPr/>
            </a:pPr>
            <a:r>
              <a:rPr lang="ru-RU" b="1" dirty="0" smtClean="0">
                <a:solidFill>
                  <a:srgbClr val="31489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>
              <a:solidFill>
                <a:srgbClr val="31489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Горизонтальный свиток 8"/>
          <p:cNvSpPr/>
          <p:nvPr/>
        </p:nvSpPr>
        <p:spPr>
          <a:xfrm>
            <a:off x="478258" y="392288"/>
            <a:ext cx="11172200" cy="644044"/>
          </a:xfrm>
          <a:prstGeom prst="horizontalScroll">
            <a:avLst/>
          </a:prstGeom>
          <a:solidFill>
            <a:srgbClr val="183DB4"/>
          </a:solidFill>
          <a:ln>
            <a:solidFill>
              <a:srgbClr val="183D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Муниципальный этап всероссийской олимпиады школьников 2020/21 </a:t>
            </a:r>
            <a:r>
              <a:rPr lang="ru-RU" sz="20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уч.г</a:t>
            </a:r>
            <a:r>
              <a:rPr lang="ru-RU" sz="20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20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2" descr="http://www.stavregion.ru/_s_/i/ger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001" y="175366"/>
            <a:ext cx="1033399" cy="1079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6"/>
          <p:cNvSpPr>
            <a:spLocks/>
          </p:cNvSpPr>
          <p:nvPr/>
        </p:nvSpPr>
        <p:spPr bwMode="auto">
          <a:xfrm>
            <a:off x="6815297" y="2625520"/>
            <a:ext cx="4914355" cy="27003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>
              <a:lnSpc>
                <a:spcPts val="3500"/>
              </a:lnSpc>
              <a:buClr>
                <a:srgbClr val="C3260C"/>
              </a:buClr>
              <a:buSzPct val="128000"/>
            </a:pPr>
            <a:endParaRPr lang="ru-RU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06865" y="1286281"/>
            <a:ext cx="3649676" cy="364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1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20000">
              <a:buFont typeface="Wingdings" panose="05000000000000000000" pitchFamily="2" charset="2"/>
              <a:buChar char="v"/>
            </a:pPr>
            <a:r>
              <a:rPr lang="ru-RU" sz="2200" dirty="0" smtClean="0">
                <a:solidFill>
                  <a:srgbClr val="31489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Александровский</a:t>
            </a:r>
          </a:p>
          <a:p>
            <a:pPr marL="720000">
              <a:buFont typeface="Wingdings" panose="05000000000000000000" pitchFamily="2" charset="2"/>
              <a:buChar char="v"/>
            </a:pPr>
            <a:r>
              <a:rPr lang="ru-RU" sz="2200" dirty="0" smtClean="0">
                <a:solidFill>
                  <a:srgbClr val="31489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Андроповский</a:t>
            </a:r>
          </a:p>
          <a:p>
            <a:pPr marL="720000">
              <a:buFont typeface="Wingdings" panose="05000000000000000000" pitchFamily="2" charset="2"/>
              <a:buChar char="v"/>
            </a:pPr>
            <a:r>
              <a:rPr lang="ru-RU" sz="2200" dirty="0" err="1" smtClean="0">
                <a:solidFill>
                  <a:srgbClr val="31489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Апанасенковский</a:t>
            </a:r>
            <a:r>
              <a:rPr lang="ru-RU" sz="2200" dirty="0" smtClean="0">
                <a:solidFill>
                  <a:srgbClr val="31489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720000">
              <a:buFont typeface="Wingdings" panose="05000000000000000000" pitchFamily="2" charset="2"/>
              <a:buChar char="v"/>
            </a:pPr>
            <a:r>
              <a:rPr lang="ru-RU" sz="2200" dirty="0" err="1" smtClean="0">
                <a:solidFill>
                  <a:srgbClr val="31489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Арзгирский</a:t>
            </a:r>
            <a:r>
              <a:rPr lang="ru-RU" sz="2200" dirty="0" smtClean="0">
                <a:solidFill>
                  <a:srgbClr val="31489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720000">
              <a:buFont typeface="Wingdings" panose="05000000000000000000" pitchFamily="2" charset="2"/>
              <a:buChar char="v"/>
            </a:pPr>
            <a:r>
              <a:rPr lang="ru-RU" sz="2200" dirty="0" err="1" smtClean="0">
                <a:solidFill>
                  <a:srgbClr val="31489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Благодарненский</a:t>
            </a:r>
            <a:r>
              <a:rPr lang="ru-RU" sz="2200" dirty="0" smtClean="0">
                <a:solidFill>
                  <a:srgbClr val="31489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720000">
              <a:buFont typeface="Wingdings" panose="05000000000000000000" pitchFamily="2" charset="2"/>
              <a:buChar char="v"/>
            </a:pPr>
            <a:r>
              <a:rPr lang="ru-RU" sz="2200" dirty="0" smtClean="0">
                <a:solidFill>
                  <a:srgbClr val="31489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Георгиевский</a:t>
            </a:r>
          </a:p>
          <a:p>
            <a:pPr marL="720000">
              <a:buFont typeface="Wingdings" panose="05000000000000000000" pitchFamily="2" charset="2"/>
              <a:buChar char="v"/>
            </a:pPr>
            <a:r>
              <a:rPr lang="ru-RU" sz="2200" dirty="0" err="1" smtClean="0">
                <a:solidFill>
                  <a:srgbClr val="31489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Грачевский</a:t>
            </a:r>
            <a:endParaRPr lang="ru-RU" sz="2200" dirty="0" smtClean="0">
              <a:solidFill>
                <a:srgbClr val="31489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20000">
              <a:buFont typeface="Wingdings" panose="05000000000000000000" pitchFamily="2" charset="2"/>
              <a:buChar char="v"/>
            </a:pPr>
            <a:r>
              <a:rPr lang="ru-RU" sz="2200" dirty="0" smtClean="0">
                <a:solidFill>
                  <a:srgbClr val="31489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Кировский </a:t>
            </a:r>
          </a:p>
          <a:p>
            <a:pPr marL="720000">
              <a:buFont typeface="Wingdings" panose="05000000000000000000" pitchFamily="2" charset="2"/>
              <a:buChar char="v"/>
            </a:pPr>
            <a:r>
              <a:rPr lang="ru-RU" sz="2200" dirty="0" err="1" smtClean="0">
                <a:solidFill>
                  <a:srgbClr val="31489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Кочубеевский</a:t>
            </a:r>
            <a:r>
              <a:rPr lang="ru-RU" sz="2200" dirty="0" smtClean="0">
                <a:solidFill>
                  <a:srgbClr val="31489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720000">
              <a:buFont typeface="Wingdings" panose="05000000000000000000" pitchFamily="2" charset="2"/>
              <a:buChar char="v"/>
            </a:pPr>
            <a:r>
              <a:rPr lang="ru-RU" sz="2200" dirty="0" smtClean="0">
                <a:solidFill>
                  <a:srgbClr val="31489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Красногвардейский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06865" y="5288704"/>
            <a:ext cx="9668824" cy="1631216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marL="342900" indent="-342900">
              <a:buFont typeface="Courier New" panose="02070309020205020404" pitchFamily="49" charset="0"/>
              <a:buChar char="o"/>
            </a:pPr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Участники находятся в разных условиях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Возможность утечки информации до начала олимпиады, во время печати текстов, передачи олимпиадных заданий,  выполнения олимпиадных работ, упаковки или передачи выполненных олимпиадных заданий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Необъективность при проверке заданий  </a:t>
            </a:r>
            <a:endParaRPr lang="ru-RU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EA4AC-C7D3-49CC-BA82-B4CB257DFB7B}" type="slidenum">
              <a:rPr lang="ru-RU" alt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23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111333" y="1337002"/>
            <a:ext cx="3225427" cy="376009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277682" y="905417"/>
            <a:ext cx="610109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базе своих общеобразовательных организаций  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7980048" y="1585833"/>
            <a:ext cx="3485334" cy="16312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  <a:p>
            <a:pPr algn="ctr"/>
            <a:r>
              <a:rPr lang="ru-RU" sz="2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Изобильненский</a:t>
            </a: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городской округ </a:t>
            </a: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описание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модели не </a:t>
            </a: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предоставил</a:t>
            </a:r>
          </a:p>
          <a:p>
            <a:pPr algn="ctr"/>
            <a:endParaRPr lang="ru-RU" sz="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712401" y="1374066"/>
            <a:ext cx="3888726" cy="364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1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20000">
              <a:buFont typeface="Wingdings" panose="05000000000000000000" pitchFamily="2" charset="2"/>
              <a:buChar char="v"/>
            </a:pPr>
            <a:r>
              <a:rPr lang="ru-RU" sz="2200" dirty="0" err="1">
                <a:solidFill>
                  <a:srgbClr val="31489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Левокумский</a:t>
            </a:r>
            <a:endParaRPr lang="ru-RU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20000">
              <a:buFont typeface="Wingdings" panose="05000000000000000000" pitchFamily="2" charset="2"/>
              <a:buChar char="v"/>
            </a:pPr>
            <a:r>
              <a:rPr lang="ru-RU" sz="2200" dirty="0" smtClean="0">
                <a:solidFill>
                  <a:srgbClr val="31489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Минераловодский</a:t>
            </a:r>
          </a:p>
          <a:p>
            <a:pPr marL="720000">
              <a:buFont typeface="Wingdings" panose="05000000000000000000" pitchFamily="2" charset="2"/>
              <a:buChar char="v"/>
            </a:pPr>
            <a:r>
              <a:rPr lang="ru-RU" sz="2200" dirty="0" err="1" smtClean="0">
                <a:solidFill>
                  <a:srgbClr val="31489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Нефтекумский</a:t>
            </a:r>
            <a:endParaRPr lang="ru-RU" sz="2200" dirty="0" smtClean="0">
              <a:solidFill>
                <a:srgbClr val="31489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20000">
              <a:buFont typeface="Wingdings" panose="05000000000000000000" pitchFamily="2" charset="2"/>
              <a:buChar char="v"/>
            </a:pPr>
            <a:r>
              <a:rPr lang="ru-RU" sz="2200" dirty="0" err="1" smtClean="0">
                <a:solidFill>
                  <a:srgbClr val="31489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Новоалександровский</a:t>
            </a:r>
            <a:endParaRPr lang="ru-RU" sz="2200" dirty="0" smtClean="0">
              <a:solidFill>
                <a:srgbClr val="31489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20000">
              <a:buFont typeface="Wingdings" panose="05000000000000000000" pitchFamily="2" charset="2"/>
              <a:buChar char="v"/>
            </a:pPr>
            <a:r>
              <a:rPr lang="ru-RU" sz="2200" dirty="0" err="1" smtClean="0">
                <a:solidFill>
                  <a:srgbClr val="31489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Новоселицкий</a:t>
            </a:r>
            <a:r>
              <a:rPr lang="ru-RU" sz="2200" dirty="0" smtClean="0">
                <a:solidFill>
                  <a:srgbClr val="31489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720000">
              <a:buFont typeface="Wingdings" panose="05000000000000000000" pitchFamily="2" charset="2"/>
              <a:buChar char="v"/>
            </a:pPr>
            <a:r>
              <a:rPr lang="ru-RU" sz="2200" dirty="0" smtClean="0">
                <a:solidFill>
                  <a:srgbClr val="31489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Петровский </a:t>
            </a:r>
          </a:p>
          <a:p>
            <a:pPr marL="720000">
              <a:buFont typeface="Wingdings" panose="05000000000000000000" pitchFamily="2" charset="2"/>
              <a:buChar char="v"/>
            </a:pPr>
            <a:r>
              <a:rPr lang="ru-RU" sz="2200" dirty="0" smtClean="0">
                <a:solidFill>
                  <a:srgbClr val="31489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Предгорный</a:t>
            </a:r>
          </a:p>
          <a:p>
            <a:pPr marL="720000">
              <a:buFont typeface="Wingdings" panose="05000000000000000000" pitchFamily="2" charset="2"/>
              <a:buChar char="v"/>
            </a:pPr>
            <a:r>
              <a:rPr lang="ru-RU" sz="2200" dirty="0" err="1" smtClean="0">
                <a:solidFill>
                  <a:srgbClr val="31489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Степновский</a:t>
            </a:r>
            <a:endParaRPr lang="ru-RU" sz="2200" dirty="0" smtClean="0">
              <a:solidFill>
                <a:srgbClr val="31489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20000">
              <a:buFont typeface="Wingdings" panose="05000000000000000000" pitchFamily="2" charset="2"/>
              <a:buChar char="v"/>
            </a:pPr>
            <a:r>
              <a:rPr lang="ru-RU" sz="2200" dirty="0" err="1" smtClean="0">
                <a:solidFill>
                  <a:srgbClr val="31489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Труновский</a:t>
            </a:r>
            <a:endParaRPr lang="ru-RU" sz="2200" dirty="0" smtClean="0">
              <a:solidFill>
                <a:srgbClr val="31489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20000">
              <a:buFont typeface="Wingdings" panose="05000000000000000000" pitchFamily="2" charset="2"/>
              <a:buChar char="v"/>
            </a:pPr>
            <a:r>
              <a:rPr lang="ru-RU" sz="2200" dirty="0" smtClean="0">
                <a:solidFill>
                  <a:srgbClr val="31489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Туркменский </a:t>
            </a:r>
          </a:p>
        </p:txBody>
      </p:sp>
    </p:spTree>
    <p:extLst>
      <p:ext uri="{BB962C8B-B14F-4D97-AF65-F5344CB8AC3E}">
        <p14:creationId xmlns:p14="http://schemas.microsoft.com/office/powerpoint/2010/main" val="14384769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6"/>
          <p:cNvSpPr>
            <a:spLocks/>
          </p:cNvSpPr>
          <p:nvPr/>
        </p:nvSpPr>
        <p:spPr bwMode="auto">
          <a:xfrm>
            <a:off x="6309177" y="5229231"/>
            <a:ext cx="5546017" cy="9361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ts val="1600"/>
              </a:lnSpc>
              <a:spcAft>
                <a:spcPts val="0"/>
              </a:spcAft>
              <a:buClr>
                <a:srgbClr val="C00000"/>
              </a:buClr>
              <a:defRPr/>
            </a:pPr>
            <a:r>
              <a:rPr lang="ru-RU" b="1" dirty="0" smtClean="0">
                <a:solidFill>
                  <a:srgbClr val="31489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>
              <a:solidFill>
                <a:srgbClr val="31489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Горизонтальный свиток 8"/>
          <p:cNvSpPr/>
          <p:nvPr/>
        </p:nvSpPr>
        <p:spPr>
          <a:xfrm>
            <a:off x="509426" y="175366"/>
            <a:ext cx="11345768" cy="644044"/>
          </a:xfrm>
          <a:prstGeom prst="horizontalScroll">
            <a:avLst/>
          </a:prstGeom>
          <a:solidFill>
            <a:srgbClr val="183DB4"/>
          </a:solidFill>
          <a:ln>
            <a:solidFill>
              <a:srgbClr val="183D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        Проведение муниципального этапа всероссийской олимпиады  школьников </a:t>
            </a:r>
            <a:endParaRPr lang="ru-RU" sz="20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2" descr="http://www.stavregion.ru/_s_/i/ger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001" y="175366"/>
            <a:ext cx="1033399" cy="1079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6"/>
          <p:cNvSpPr>
            <a:spLocks/>
          </p:cNvSpPr>
          <p:nvPr/>
        </p:nvSpPr>
        <p:spPr bwMode="auto">
          <a:xfrm>
            <a:off x="261582" y="1448747"/>
            <a:ext cx="11670647" cy="50406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>
              <a:lnSpc>
                <a:spcPts val="3500"/>
              </a:lnSpc>
              <a:buClr>
                <a:srgbClr val="C3260C"/>
              </a:buClr>
              <a:buSzPct val="128000"/>
            </a:pP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 по обеспечению безопасности  </a:t>
            </a:r>
          </a:p>
          <a:p>
            <a:pPr marL="360000" lvl="0" indent="-3429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rgbClr val="0323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недопущение массового скопления на входах/выходах из образовательных организаций, минимизация контактов; </a:t>
            </a:r>
          </a:p>
          <a:p>
            <a:pPr marL="360000" lvl="0" indent="-3429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rgbClr val="0323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ежедневного «утреннего фильтра» с использованием бесконтактных термометров и опросов на наличие признаков респираторных заболеваний (</a:t>
            </a:r>
            <a:r>
              <a:rPr lang="ru-RU" sz="2400" dirty="0" err="1" smtClean="0">
                <a:solidFill>
                  <a:srgbClr val="0323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коронавирусной</a:t>
            </a:r>
            <a:r>
              <a:rPr lang="ru-RU" sz="2400" dirty="0" smtClean="0">
                <a:solidFill>
                  <a:srgbClr val="0323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инфекции);</a:t>
            </a:r>
          </a:p>
          <a:p>
            <a:pPr marL="360000" lvl="0" indent="-3429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rgbClr val="0323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средств индивидуальной защиты, дезинфицирующих средств для обработки рук; </a:t>
            </a:r>
          </a:p>
          <a:p>
            <a:pPr marL="360000" lvl="0" indent="-3429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rgbClr val="0323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 кулеров и дозаторов, одноразовой посуды для организации питьевого режима;</a:t>
            </a:r>
          </a:p>
          <a:p>
            <a:pPr marL="360000" lvl="0" indent="-3429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rgbClr val="0323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за соблюдением ношения масок;</a:t>
            </a:r>
          </a:p>
          <a:p>
            <a:pPr marL="360000" indent="-3429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rgbClr val="0323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рассадка в аудиториях с соблюдением социальной дистанции;</a:t>
            </a:r>
            <a:endParaRPr lang="ru-RU" sz="2400" dirty="0">
              <a:solidFill>
                <a:srgbClr val="03237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0000" lvl="0" indent="-3429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rgbClr val="0323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проветривание помещений, их дезинфекции с использованием дезинфицирующих средств и приборов для обеззараживания воздуха</a:t>
            </a:r>
          </a:p>
          <a:p>
            <a:pPr lvl="0"/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115756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6"/>
          <p:cNvSpPr>
            <a:spLocks/>
          </p:cNvSpPr>
          <p:nvPr/>
        </p:nvSpPr>
        <p:spPr bwMode="auto">
          <a:xfrm>
            <a:off x="6309177" y="5229231"/>
            <a:ext cx="5546017" cy="9361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ts val="1600"/>
              </a:lnSpc>
              <a:spcAft>
                <a:spcPts val="0"/>
              </a:spcAft>
              <a:buClr>
                <a:srgbClr val="C00000"/>
              </a:buClr>
              <a:defRPr/>
            </a:pPr>
            <a:r>
              <a:rPr lang="ru-RU" b="1" dirty="0" smtClean="0">
                <a:solidFill>
                  <a:srgbClr val="31489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>
              <a:solidFill>
                <a:srgbClr val="31489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Горизонтальный свиток 8"/>
          <p:cNvSpPr/>
          <p:nvPr/>
        </p:nvSpPr>
        <p:spPr>
          <a:xfrm>
            <a:off x="478258" y="392288"/>
            <a:ext cx="11172200" cy="644044"/>
          </a:xfrm>
          <a:prstGeom prst="horizontalScroll">
            <a:avLst/>
          </a:prstGeom>
          <a:solidFill>
            <a:srgbClr val="183DB4"/>
          </a:solidFill>
          <a:ln>
            <a:solidFill>
              <a:srgbClr val="183D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Министерство образования Ставропольского края</a:t>
            </a:r>
          </a:p>
        </p:txBody>
      </p:sp>
      <p:pic>
        <p:nvPicPr>
          <p:cNvPr id="10" name="Picture 2" descr="http://www.stavregion.ru/_s_/i/ger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001" y="175366"/>
            <a:ext cx="1033399" cy="1079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6"/>
          <p:cNvSpPr>
            <a:spLocks/>
          </p:cNvSpPr>
          <p:nvPr/>
        </p:nvSpPr>
        <p:spPr bwMode="auto">
          <a:xfrm>
            <a:off x="555737" y="1808794"/>
            <a:ext cx="11242296" cy="27003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>
              <a:lnSpc>
                <a:spcPts val="3500"/>
              </a:lnSpc>
              <a:buClr>
                <a:srgbClr val="C3260C"/>
              </a:buClr>
              <a:buSzPct val="128000"/>
            </a:pP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Организация и проведение муниципального этапа всероссийской олимпиады школьников </a:t>
            </a:r>
          </a:p>
          <a:p>
            <a:pPr algn="ctr" eaLnBrk="1" hangingPunct="1">
              <a:lnSpc>
                <a:spcPts val="3500"/>
              </a:lnSpc>
              <a:buClr>
                <a:srgbClr val="C3260C"/>
              </a:buClr>
              <a:buSzPct val="128000"/>
            </a:pP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2020/21 учебном году</a:t>
            </a:r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1986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1520577"/>
              </p:ext>
            </p:extLst>
          </p:nvPr>
        </p:nvGraphicFramePr>
        <p:xfrm>
          <a:off x="442994" y="2348862"/>
          <a:ext cx="11172200" cy="34729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03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68880">
                  <a:extLst>
                    <a:ext uri="{9D8B030D-6E8A-4147-A177-3AD203B41FA5}">
                      <a16:colId xmlns:a16="http://schemas.microsoft.com/office/drawing/2014/main" val="917539695"/>
                    </a:ext>
                  </a:extLst>
                </a:gridCol>
              </a:tblGrid>
              <a:tr h="54006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20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</a:t>
                      </a:r>
                    </a:p>
                  </a:txBody>
                  <a:tcPr marL="121904" marR="121904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Приказ </a:t>
                      </a:r>
                    </a:p>
                  </a:txBody>
                  <a:tcPr marL="121904" marR="121904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97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2000" b="0" dirty="0" smtClean="0">
                          <a:solidFill>
                            <a:srgbClr val="31489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Составы региональных предметно-методических</a:t>
                      </a:r>
                      <a:r>
                        <a:rPr lang="ru-RU" altLang="ru-RU" sz="2000" b="0" baseline="0" dirty="0" smtClean="0">
                          <a:solidFill>
                            <a:srgbClr val="31489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комиссий по 24 общеобразовательным предметам </a:t>
                      </a:r>
                      <a:endParaRPr lang="ru-RU" altLang="ru-RU" sz="2000" b="0" dirty="0" smtClean="0">
                        <a:solidFill>
                          <a:srgbClr val="31489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04" marR="121904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28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rgbClr val="31489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03.09.2020 № 1055-пр </a:t>
                      </a:r>
                    </a:p>
                  </a:txBody>
                  <a:tcPr marL="121904" marR="121904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11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2000" b="0" dirty="0" smtClean="0">
                          <a:solidFill>
                            <a:srgbClr val="31489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График проведения муниципального этапа </a:t>
                      </a:r>
                      <a:r>
                        <a:rPr lang="ru-RU" altLang="ru-RU" sz="2000" b="0" dirty="0" err="1" smtClean="0">
                          <a:solidFill>
                            <a:srgbClr val="31489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ВсОШ</a:t>
                      </a:r>
                      <a:r>
                        <a:rPr lang="ru-RU" altLang="ru-RU" sz="2000" b="0" dirty="0" smtClean="0">
                          <a:solidFill>
                            <a:srgbClr val="31489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2020/21 учебном году</a:t>
                      </a:r>
                    </a:p>
                  </a:txBody>
                  <a:tcPr marL="121904" marR="121904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8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rgbClr val="31489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30.09.2020 № 1148-пр</a:t>
                      </a:r>
                      <a:endParaRPr lang="ru-RU" sz="2000" b="0" dirty="0">
                        <a:solidFill>
                          <a:srgbClr val="31489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04" marR="121904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1390321"/>
                  </a:ext>
                </a:extLst>
              </a:tr>
              <a:tr h="3086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2000" b="0" dirty="0" smtClean="0">
                          <a:solidFill>
                            <a:srgbClr val="31489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Изменения в график проведения муниципального этапа </a:t>
                      </a:r>
                      <a:r>
                        <a:rPr lang="ru-RU" altLang="ru-RU" sz="2000" b="0" dirty="0" err="1" smtClean="0">
                          <a:solidFill>
                            <a:srgbClr val="31489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ВсОШ</a:t>
                      </a:r>
                      <a:r>
                        <a:rPr lang="ru-RU" altLang="ru-RU" sz="2000" b="0" dirty="0" smtClean="0">
                          <a:solidFill>
                            <a:srgbClr val="31489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2020/21 учебном году</a:t>
                      </a:r>
                    </a:p>
                  </a:txBody>
                  <a:tcPr marL="121904" marR="121904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8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rgbClr val="31489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27.10.2020 № 1262-пр</a:t>
                      </a:r>
                      <a:endParaRPr lang="ru-RU" sz="2000" b="0" dirty="0">
                        <a:solidFill>
                          <a:srgbClr val="31489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04" marR="121904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2164286"/>
                  </a:ext>
                </a:extLst>
              </a:tr>
              <a:tr h="15113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2000" b="0" dirty="0" smtClean="0">
                          <a:solidFill>
                            <a:srgbClr val="31489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Порядок получения материалов муниципального этапа </a:t>
                      </a:r>
                      <a:r>
                        <a:rPr lang="ru-RU" altLang="ru-RU" sz="2000" b="0" dirty="0" err="1" smtClean="0">
                          <a:solidFill>
                            <a:srgbClr val="31489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ВсОШ</a:t>
                      </a:r>
                      <a:endParaRPr lang="ru-RU" altLang="ru-RU" sz="2000" b="0" dirty="0" smtClean="0">
                        <a:solidFill>
                          <a:srgbClr val="31489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04" marR="121904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8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rgbClr val="31489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28.10.2020 № 1269-пр</a:t>
                      </a:r>
                      <a:endParaRPr lang="ru-RU" sz="2000" b="0" dirty="0">
                        <a:solidFill>
                          <a:srgbClr val="31489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04" marR="121904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1328936"/>
                  </a:ext>
                </a:extLst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442994" y="1630135"/>
            <a:ext cx="11172200" cy="38728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eaLnBrk="1" hangingPunct="1">
              <a:lnSpc>
                <a:spcPts val="2300"/>
              </a:lnSpc>
              <a:buClr>
                <a:srgbClr val="C00000"/>
              </a:buClr>
            </a:pPr>
            <a:r>
              <a:rPr lang="ru-RU" alt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Приказы министерства образования Ставропольского края  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Горизонтальный свиток 6"/>
          <p:cNvSpPr/>
          <p:nvPr/>
        </p:nvSpPr>
        <p:spPr>
          <a:xfrm>
            <a:off x="442994" y="405835"/>
            <a:ext cx="11172200" cy="644044"/>
          </a:xfrm>
          <a:prstGeom prst="horizontalScroll">
            <a:avLst/>
          </a:prstGeom>
          <a:solidFill>
            <a:srgbClr val="183DB4"/>
          </a:solidFill>
          <a:ln>
            <a:solidFill>
              <a:srgbClr val="183D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Всероссийская олимпиада школьников  – муниципальный этап</a:t>
            </a:r>
            <a:endParaRPr lang="ru-RU" sz="20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 descr="http://www.stavregion.ru/_s_/i/ger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737" y="188913"/>
            <a:ext cx="1033399" cy="1079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05879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Горизонтальный свиток 5"/>
          <p:cNvSpPr/>
          <p:nvPr/>
        </p:nvSpPr>
        <p:spPr>
          <a:xfrm>
            <a:off x="694516" y="189623"/>
            <a:ext cx="11067424" cy="735491"/>
          </a:xfrm>
          <a:prstGeom prst="horizontalScroll">
            <a:avLst/>
          </a:prstGeom>
          <a:solidFill>
            <a:srgbClr val="183DB4"/>
          </a:solidFill>
          <a:ln>
            <a:solidFill>
              <a:srgbClr val="183D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pPr algn="ctr"/>
            <a:endParaRPr lang="ru-RU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График </a:t>
            </a:r>
            <a:r>
              <a:rPr lang="ru-RU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направления итоговых результатов муниципального 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этапа </a:t>
            </a:r>
            <a:r>
              <a:rPr lang="ru-RU" sz="2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ВсОШ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 портал</a:t>
            </a:r>
          </a:p>
          <a:p>
            <a:pPr algn="ctr"/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http://www.stavregion.ru/_s_/i/ger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493" y="-15039"/>
            <a:ext cx="775150" cy="888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85179"/>
              </p:ext>
            </p:extLst>
          </p:nvPr>
        </p:nvGraphicFramePr>
        <p:xfrm>
          <a:off x="694516" y="1356719"/>
          <a:ext cx="10981404" cy="518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380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011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421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21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Общеобразовательный предмет</a:t>
                      </a:r>
                      <a:endParaRPr lang="ru-RU" sz="20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83D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проведения</a:t>
                      </a:r>
                      <a:endParaRPr lang="ru-RU" sz="20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83D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Сроки направления </a:t>
                      </a:r>
                      <a:r>
                        <a:rPr lang="ru-RU" sz="2000" b="1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результатов</a:t>
                      </a:r>
                      <a:endParaRPr lang="ru-RU" sz="20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83D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64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Английский язык</a:t>
                      </a:r>
                      <a:endParaRPr lang="ru-RU" sz="20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19.11.2020 </a:t>
                      </a:r>
                      <a:r>
                        <a:rPr lang="ru-RU" sz="2000" b="0" dirty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</a:t>
                      </a:r>
                      <a:endParaRPr lang="ru-RU" sz="20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27.11.2020 </a:t>
                      </a:r>
                      <a:r>
                        <a:rPr lang="ru-RU" sz="2000" b="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</a:t>
                      </a:r>
                      <a:endParaRPr lang="ru-RU" sz="2000" b="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33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История</a:t>
                      </a:r>
                      <a:endParaRPr lang="ru-RU" sz="20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20.11.2020 </a:t>
                      </a:r>
                      <a:r>
                        <a:rPr lang="ru-RU" sz="2000" b="0" dirty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</a:t>
                      </a:r>
                      <a:endParaRPr lang="ru-RU" sz="20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27.11.2020 г.</a:t>
                      </a:r>
                      <a:endParaRPr lang="ru-RU" sz="2000" b="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64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ОБЖ Китайский язык</a:t>
                      </a:r>
                      <a:endParaRPr lang="ru-RU" sz="20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21.11.2020 </a:t>
                      </a:r>
                      <a:r>
                        <a:rPr lang="ru-RU" sz="2000" b="0" dirty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</a:t>
                      </a:r>
                      <a:endParaRPr lang="ru-RU" sz="20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27.11.2020 </a:t>
                      </a:r>
                      <a:r>
                        <a:rPr lang="ru-RU" sz="2000" b="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</a:t>
                      </a:r>
                      <a:endParaRPr lang="ru-RU" sz="2000" b="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48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Русский язык  Астрономия</a:t>
                      </a:r>
                      <a:endParaRPr lang="ru-RU" sz="20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23.11.2020 </a:t>
                      </a:r>
                      <a:r>
                        <a:rPr lang="ru-RU" sz="2000" b="0" dirty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</a:t>
                      </a:r>
                      <a:endParaRPr lang="ru-RU" sz="20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27.11.2020 г.</a:t>
                      </a:r>
                      <a:endParaRPr lang="ru-RU" sz="2000" b="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54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География Немецкий язык</a:t>
                      </a:r>
                      <a:endParaRPr lang="ru-RU" sz="20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24.11.2020 </a:t>
                      </a:r>
                      <a:r>
                        <a:rPr lang="ru-RU" sz="2000" b="0" dirty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</a:t>
                      </a:r>
                      <a:endParaRPr lang="ru-RU" sz="20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27.11.2020 г.</a:t>
                      </a:r>
                      <a:endParaRPr lang="ru-RU" sz="2000" b="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64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Физика Испанский язык</a:t>
                      </a:r>
                      <a:endParaRPr lang="ru-RU" sz="20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25.11.2020 </a:t>
                      </a:r>
                      <a:r>
                        <a:rPr lang="ru-RU" sz="2000" b="0" dirty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</a:t>
                      </a:r>
                      <a:endParaRPr lang="ru-RU" sz="20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04.12.2020 </a:t>
                      </a:r>
                      <a:r>
                        <a:rPr lang="ru-RU" sz="2000" b="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</a:t>
                      </a:r>
                      <a:endParaRPr lang="ru-RU" sz="2000" b="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05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Обществознание</a:t>
                      </a:r>
                      <a:endParaRPr lang="ru-RU" sz="20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26.11.2020 </a:t>
                      </a:r>
                      <a:r>
                        <a:rPr lang="ru-RU" sz="2000" b="0" dirty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</a:t>
                      </a:r>
                      <a:endParaRPr lang="ru-RU" sz="20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04.12.2020 г.</a:t>
                      </a:r>
                      <a:endParaRPr lang="ru-RU" sz="2000" b="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64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Литература Информатика</a:t>
                      </a:r>
                      <a:endParaRPr lang="ru-RU" sz="20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27.11.2020 </a:t>
                      </a:r>
                      <a:r>
                        <a:rPr lang="ru-RU" sz="2000" b="0" dirty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</a:t>
                      </a:r>
                      <a:endParaRPr lang="ru-RU" sz="20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04.12.2020 г.</a:t>
                      </a:r>
                      <a:endParaRPr lang="ru-RU" sz="2000" b="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82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Технология Французский язык</a:t>
                      </a:r>
                      <a:endParaRPr lang="ru-RU" sz="20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28.11.2020 </a:t>
                      </a:r>
                      <a:r>
                        <a:rPr lang="ru-RU" sz="2000" b="0" dirty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</a:t>
                      </a:r>
                      <a:endParaRPr lang="ru-RU" sz="20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04.12.2020 г.</a:t>
                      </a:r>
                      <a:endParaRPr lang="ru-RU" sz="2000" b="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64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Математика </a:t>
                      </a:r>
                      <a:endParaRPr lang="ru-RU" sz="2000" b="0" dirty="0" smtClean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30.11.2020 г.</a:t>
                      </a:r>
                      <a:endParaRPr lang="ru-RU" sz="20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04.12.2020 г.</a:t>
                      </a:r>
                      <a:endParaRPr lang="ru-RU" sz="2000" b="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64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Искусство (МХК) Экология</a:t>
                      </a:r>
                      <a:endParaRPr lang="ru-RU" sz="20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01.12.2020 </a:t>
                      </a:r>
                      <a:r>
                        <a:rPr lang="ru-RU" sz="2000" b="0" dirty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</a:t>
                      </a:r>
                      <a:endParaRPr lang="ru-RU" sz="20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09.12.2020 г</a:t>
                      </a:r>
                      <a:r>
                        <a:rPr lang="ru-RU" sz="2000" b="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000" b="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64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Право</a:t>
                      </a:r>
                      <a:endParaRPr lang="ru-RU" sz="20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03.12.2020 </a:t>
                      </a:r>
                      <a:r>
                        <a:rPr lang="ru-RU" sz="2000" b="0" dirty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</a:t>
                      </a:r>
                      <a:endParaRPr lang="ru-RU" sz="20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09.12.2020 </a:t>
                      </a:r>
                      <a:r>
                        <a:rPr lang="ru-RU" sz="2000" b="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</a:t>
                      </a:r>
                      <a:endParaRPr lang="ru-RU" sz="2000" b="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64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Химия Итальянский</a:t>
                      </a:r>
                      <a:r>
                        <a:rPr lang="ru-RU" sz="2000" b="0" baseline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язык</a:t>
                      </a:r>
                      <a:endParaRPr lang="ru-RU" sz="20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04.12.2020 г</a:t>
                      </a:r>
                      <a:r>
                        <a:rPr lang="ru-RU" sz="2000" b="0" dirty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0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09.12.2020 </a:t>
                      </a:r>
                      <a:r>
                        <a:rPr lang="ru-RU" sz="2000" b="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</a:t>
                      </a:r>
                      <a:endParaRPr lang="ru-RU" sz="2000" b="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64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 Экономика </a:t>
                      </a:r>
                      <a:endParaRPr lang="ru-RU" sz="20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05.12.2020 </a:t>
                      </a:r>
                      <a:r>
                        <a:rPr lang="ru-RU" sz="2000" b="0" dirty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</a:t>
                      </a:r>
                      <a:endParaRPr lang="ru-RU" sz="20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10.12.2012 </a:t>
                      </a:r>
                      <a:r>
                        <a:rPr lang="ru-RU" sz="2000" b="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</a:t>
                      </a:r>
                      <a:endParaRPr lang="ru-RU" sz="2000" b="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364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Биология </a:t>
                      </a:r>
                      <a:endParaRPr lang="ru-RU" sz="20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07.12.2020 г. </a:t>
                      </a:r>
                      <a:endParaRPr lang="ru-RU" sz="20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10.12.2020 г.</a:t>
                      </a:r>
                      <a:endParaRPr lang="ru-RU" sz="2000" b="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523206" y="888933"/>
            <a:ext cx="9144000" cy="4722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3200"/>
              </a:lnSpc>
              <a:spcBef>
                <a:spcPts val="0"/>
              </a:spcBef>
            </a:pPr>
            <a:endParaRPr lang="ru-RU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967081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sz="half" idx="1"/>
          </p:nvPr>
        </p:nvSpPr>
        <p:spPr>
          <a:xfrm>
            <a:off x="458903" y="1448747"/>
            <a:ext cx="11172201" cy="5220666"/>
          </a:xfrm>
        </p:spPr>
        <p:txBody>
          <a:bodyPr>
            <a:normAutofit/>
          </a:bodyPr>
          <a:lstStyle/>
          <a:p>
            <a:pPr marL="444500" indent="-444500" algn="just">
              <a:lnSpc>
                <a:spcPts val="2880"/>
              </a:lnSpc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rgbClr val="31489F"/>
                </a:solidFill>
                <a:latin typeface="Times New Roman" pitchFamily="18" charset="0"/>
                <a:cs typeface="Times New Roman" pitchFamily="18" charset="0"/>
              </a:rPr>
              <a:t>Определяет конкретные места проведения муниципального этапа олимпиады по каждому общеобразовательному </a:t>
            </a:r>
            <a:r>
              <a:rPr lang="ru-RU" sz="2400" dirty="0" smtClean="0">
                <a:solidFill>
                  <a:srgbClr val="31489F"/>
                </a:solidFill>
                <a:latin typeface="Times New Roman" pitchFamily="18" charset="0"/>
                <a:cs typeface="Times New Roman" pitchFamily="18" charset="0"/>
              </a:rPr>
              <a:t>предмету</a:t>
            </a:r>
            <a:endParaRPr lang="ru-RU" sz="2400" dirty="0">
              <a:solidFill>
                <a:srgbClr val="31489F"/>
              </a:solidFill>
              <a:latin typeface="Times New Roman" pitchFamily="18" charset="0"/>
              <a:cs typeface="Times New Roman" pitchFamily="18" charset="0"/>
            </a:endParaRPr>
          </a:p>
          <a:p>
            <a:pPr marL="444500" indent="-444500" algn="just">
              <a:lnSpc>
                <a:spcPts val="2880"/>
              </a:lnSpc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rgbClr val="31489F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ru-RU" sz="2400" dirty="0" smtClean="0">
                <a:solidFill>
                  <a:srgbClr val="31489F"/>
                </a:solidFill>
                <a:latin typeface="Times New Roman" pitchFamily="18" charset="0"/>
                <a:cs typeface="Times New Roman" pitchFamily="18" charset="0"/>
              </a:rPr>
              <a:t>ормирует </a:t>
            </a:r>
            <a:r>
              <a:rPr lang="ru-RU" sz="2400" dirty="0">
                <a:solidFill>
                  <a:srgbClr val="31489F"/>
                </a:solidFill>
                <a:latin typeface="Times New Roman" pitchFamily="18" charset="0"/>
                <a:cs typeface="Times New Roman" pitchFamily="18" charset="0"/>
              </a:rPr>
              <a:t>оргкомитет муниципального этапа олимпиады и утверждает его </a:t>
            </a:r>
            <a:r>
              <a:rPr lang="ru-RU" sz="2400" dirty="0" smtClean="0">
                <a:solidFill>
                  <a:srgbClr val="31489F"/>
                </a:solidFill>
                <a:latin typeface="Times New Roman" pitchFamily="18" charset="0"/>
                <a:cs typeface="Times New Roman" pitchFamily="18" charset="0"/>
              </a:rPr>
              <a:t>состав</a:t>
            </a:r>
            <a:endParaRPr lang="ru-RU" sz="2400" dirty="0">
              <a:solidFill>
                <a:srgbClr val="31489F"/>
              </a:solidFill>
              <a:latin typeface="Times New Roman" pitchFamily="18" charset="0"/>
              <a:cs typeface="Times New Roman" pitchFamily="18" charset="0"/>
            </a:endParaRPr>
          </a:p>
          <a:p>
            <a:pPr marL="444500" indent="-444500" algn="just" fontAlgn="t">
              <a:lnSpc>
                <a:spcPts val="2880"/>
              </a:lnSpc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rgbClr val="31489F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ru-RU" sz="2400" dirty="0" smtClean="0">
                <a:solidFill>
                  <a:srgbClr val="31489F"/>
                </a:solidFill>
                <a:latin typeface="Times New Roman" pitchFamily="18" charset="0"/>
                <a:cs typeface="Times New Roman" pitchFamily="18" charset="0"/>
              </a:rPr>
              <a:t>ормирует </a:t>
            </a:r>
            <a:r>
              <a:rPr lang="ru-RU" sz="2400" dirty="0">
                <a:solidFill>
                  <a:srgbClr val="31489F"/>
                </a:solidFill>
                <a:latin typeface="Times New Roman" pitchFamily="18" charset="0"/>
                <a:cs typeface="Times New Roman" pitchFamily="18" charset="0"/>
              </a:rPr>
              <a:t>жюри муниципального этапа олимпиады по каждому общеобразовательному предмету и утверждает их </a:t>
            </a:r>
            <a:r>
              <a:rPr lang="ru-RU" sz="2400" dirty="0" smtClean="0">
                <a:solidFill>
                  <a:srgbClr val="31489F"/>
                </a:solidFill>
                <a:latin typeface="Times New Roman" pitchFamily="18" charset="0"/>
                <a:cs typeface="Times New Roman" pitchFamily="18" charset="0"/>
              </a:rPr>
              <a:t>составы</a:t>
            </a:r>
            <a:endParaRPr lang="ru-RU" sz="2400" dirty="0">
              <a:solidFill>
                <a:srgbClr val="31489F"/>
              </a:solidFill>
              <a:latin typeface="Times New Roman" pitchFamily="18" charset="0"/>
              <a:cs typeface="Times New Roman" pitchFamily="18" charset="0"/>
            </a:endParaRPr>
          </a:p>
          <a:p>
            <a:pPr marL="444500" indent="-444500" algn="just" fontAlgn="t">
              <a:lnSpc>
                <a:spcPts val="2880"/>
              </a:lnSpc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rgbClr val="31489F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400" dirty="0" smtClean="0">
                <a:solidFill>
                  <a:srgbClr val="31489F"/>
                </a:solidFill>
                <a:latin typeface="Times New Roman" pitchFamily="18" charset="0"/>
                <a:cs typeface="Times New Roman" pitchFamily="18" charset="0"/>
              </a:rPr>
              <a:t>станавливает </a:t>
            </a:r>
            <a:r>
              <a:rPr lang="ru-RU" sz="2400" dirty="0">
                <a:solidFill>
                  <a:srgbClr val="31489F"/>
                </a:solidFill>
                <a:latin typeface="Times New Roman" pitchFamily="18" charset="0"/>
                <a:cs typeface="Times New Roman" pitchFamily="18" charset="0"/>
              </a:rPr>
              <a:t>количество баллов по каждому общеобразовательному предмету и классу, необходимое для участия на муниципальном этапе </a:t>
            </a:r>
            <a:r>
              <a:rPr lang="ru-RU" sz="2400" dirty="0" smtClean="0">
                <a:solidFill>
                  <a:srgbClr val="31489F"/>
                </a:solidFill>
                <a:latin typeface="Times New Roman" pitchFamily="18" charset="0"/>
                <a:cs typeface="Times New Roman" pitchFamily="18" charset="0"/>
              </a:rPr>
              <a:t>олимпиады</a:t>
            </a:r>
          </a:p>
          <a:p>
            <a:pPr marL="444500" indent="-444500" algn="just">
              <a:lnSpc>
                <a:spcPts val="2880"/>
              </a:lnSpc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rgbClr val="31489F"/>
                </a:solidFill>
                <a:latin typeface="Times New Roman" pitchFamily="18" charset="0"/>
                <a:cs typeface="Times New Roman" pitchFamily="18" charset="0"/>
              </a:rPr>
              <a:t>Утверждает </a:t>
            </a:r>
            <a:r>
              <a:rPr lang="ru-RU" sz="2400" dirty="0">
                <a:solidFill>
                  <a:srgbClr val="31489F"/>
                </a:solidFill>
                <a:latin typeface="Times New Roman" pitchFamily="18" charset="0"/>
                <a:cs typeface="Times New Roman" pitchFamily="18" charset="0"/>
              </a:rPr>
              <a:t>разработанные региональными предметно-методическими комиссиями олимпиады требования к организации и проведению муниципального этапа олимпиады по каждому общеобразовательному </a:t>
            </a:r>
            <a:r>
              <a:rPr lang="ru-RU" sz="2400" dirty="0" smtClean="0">
                <a:solidFill>
                  <a:srgbClr val="31489F"/>
                </a:solidFill>
                <a:latin typeface="Times New Roman" pitchFamily="18" charset="0"/>
                <a:cs typeface="Times New Roman" pitchFamily="18" charset="0"/>
              </a:rPr>
              <a:t>предмету</a:t>
            </a:r>
          </a:p>
          <a:p>
            <a:endParaRPr lang="ru-RU" sz="11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lnSpc>
                <a:spcPts val="3200"/>
              </a:lnSpc>
              <a:spcBef>
                <a:spcPts val="0"/>
              </a:spcBef>
              <a:buNone/>
            </a:pPr>
            <a:r>
              <a:rPr lang="ru-RU" sz="2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Пункты 45, 48 Порядка  </a:t>
            </a:r>
            <a:endParaRPr lang="ru-RU" sz="2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Горизонтальный свиток 7"/>
          <p:cNvSpPr/>
          <p:nvPr/>
        </p:nvSpPr>
        <p:spPr>
          <a:xfrm>
            <a:off x="442994" y="405835"/>
            <a:ext cx="11172200" cy="644044"/>
          </a:xfrm>
          <a:prstGeom prst="horizontalScroll">
            <a:avLst/>
          </a:prstGeom>
          <a:solidFill>
            <a:srgbClr val="183DB4"/>
          </a:solidFill>
          <a:ln>
            <a:solidFill>
              <a:srgbClr val="183D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Полномочия организатора муниципального этапа</a:t>
            </a:r>
            <a:endParaRPr lang="ru-RU" sz="20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2" descr="http://www.stavregion.ru/_s_/i/ger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737" y="188913"/>
            <a:ext cx="1033399" cy="1079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1CFBF-E16F-4BFD-BA79-64B4FDADCF45}" type="slidenum">
              <a:rPr lang="ru-RU" alt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5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664222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659096" y="1153024"/>
            <a:ext cx="11485671" cy="454017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Полномочия организатора муниципального этапа</a:t>
            </a:r>
          </a:p>
        </p:txBody>
      </p:sp>
      <p:sp>
        <p:nvSpPr>
          <p:cNvPr id="9" name="Объект 8"/>
          <p:cNvSpPr>
            <a:spLocks noGrp="1"/>
          </p:cNvSpPr>
          <p:nvPr>
            <p:ph sz="half" idx="1"/>
          </p:nvPr>
        </p:nvSpPr>
        <p:spPr>
          <a:xfrm>
            <a:off x="442994" y="1457310"/>
            <a:ext cx="11232925" cy="5400690"/>
          </a:xfrm>
        </p:spPr>
        <p:txBody>
          <a:bodyPr>
            <a:normAutofit/>
          </a:bodyPr>
          <a:lstStyle/>
          <a:p>
            <a:pPr marL="444500" indent="-444500" algn="just">
              <a:lnSpc>
                <a:spcPts val="2880"/>
              </a:lnSpc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rgbClr val="31489F"/>
                </a:solidFill>
                <a:latin typeface="Times New Roman" pitchFamily="18" charset="0"/>
                <a:cs typeface="Times New Roman" pitchFamily="18" charset="0"/>
              </a:rPr>
              <a:t>Обеспечивает </a:t>
            </a:r>
            <a:r>
              <a:rPr lang="ru-RU" sz="2400" dirty="0">
                <a:solidFill>
                  <a:srgbClr val="31489F"/>
                </a:solidFill>
                <a:latin typeface="Times New Roman" pitchFamily="18" charset="0"/>
                <a:cs typeface="Times New Roman" pitchFamily="18" charset="0"/>
              </a:rPr>
              <a:t>хранение олимпиадных заданий по каждому общеобразовательному предмету для муниципального этапа олимпиады, несет установленную законодательством Российской Федерации ответственность за их </a:t>
            </a:r>
            <a:r>
              <a:rPr lang="ru-RU" sz="2400" dirty="0" smtClean="0">
                <a:solidFill>
                  <a:srgbClr val="31489F"/>
                </a:solidFill>
                <a:latin typeface="Times New Roman" pitchFamily="18" charset="0"/>
                <a:cs typeface="Times New Roman" pitchFamily="18" charset="0"/>
              </a:rPr>
              <a:t>конфиденциальность</a:t>
            </a:r>
          </a:p>
          <a:p>
            <a:pPr marL="444500" indent="-444500" algn="just">
              <a:lnSpc>
                <a:spcPts val="1500"/>
              </a:lnSpc>
              <a:buClr>
                <a:srgbClr val="C00000"/>
              </a:buClr>
              <a:buNone/>
            </a:pPr>
            <a:endParaRPr lang="ru-RU" sz="100" dirty="0" smtClean="0">
              <a:solidFill>
                <a:srgbClr val="31489F"/>
              </a:solidFill>
              <a:latin typeface="Times New Roman" pitchFamily="18" charset="0"/>
              <a:cs typeface="Times New Roman" pitchFamily="18" charset="0"/>
            </a:endParaRPr>
          </a:p>
          <a:p>
            <a:pPr marL="444500" indent="-444500" algn="just">
              <a:lnSpc>
                <a:spcPts val="2880"/>
              </a:lnSpc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rgbClr val="31489F"/>
                </a:solidFill>
                <a:latin typeface="Times New Roman" pitchFamily="18" charset="0"/>
                <a:cs typeface="Times New Roman" pitchFamily="18" charset="0"/>
              </a:rPr>
              <a:t>Заблаговременно </a:t>
            </a:r>
            <a:r>
              <a:rPr lang="ru-RU" sz="2400" dirty="0">
                <a:solidFill>
                  <a:srgbClr val="31489F"/>
                </a:solidFill>
                <a:latin typeface="Times New Roman" pitchFamily="18" charset="0"/>
                <a:cs typeface="Times New Roman" pitchFamily="18" charset="0"/>
              </a:rPr>
              <a:t>информирует </a:t>
            </a:r>
            <a:r>
              <a:rPr lang="ru-RU" sz="2400" dirty="0" smtClean="0">
                <a:solidFill>
                  <a:srgbClr val="31489F"/>
                </a:solidFill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sz="2400" dirty="0">
                <a:solidFill>
                  <a:srgbClr val="31489F"/>
                </a:solidFill>
                <a:latin typeface="Times New Roman" pitchFamily="18" charset="0"/>
                <a:cs typeface="Times New Roman" pitchFamily="18" charset="0"/>
              </a:rPr>
              <a:t>сроках и местах проведения муниципального этапа олимпиады по каждому общеобразовательному предмету, а также о настоящем Порядке и утвержденных требованиях к организации и проведению муниципального этапа олимпиады по каждому общеобразовательному </a:t>
            </a:r>
            <a:r>
              <a:rPr lang="ru-RU" sz="2400" dirty="0" smtClean="0">
                <a:solidFill>
                  <a:srgbClr val="31489F"/>
                </a:solidFill>
                <a:latin typeface="Times New Roman" pitchFamily="18" charset="0"/>
                <a:cs typeface="Times New Roman" pitchFamily="18" charset="0"/>
              </a:rPr>
              <a:t>предмету</a:t>
            </a:r>
          </a:p>
          <a:p>
            <a:pPr marL="444500" indent="-444500" algn="just">
              <a:lnSpc>
                <a:spcPts val="1500"/>
              </a:lnSpc>
              <a:buClr>
                <a:srgbClr val="C00000"/>
              </a:buClr>
              <a:buNone/>
            </a:pPr>
            <a:endParaRPr lang="ru-RU" sz="400" dirty="0" smtClean="0">
              <a:solidFill>
                <a:srgbClr val="31489F"/>
              </a:solidFill>
              <a:latin typeface="Times New Roman" pitchFamily="18" charset="0"/>
              <a:cs typeface="Times New Roman" pitchFamily="18" charset="0"/>
            </a:endParaRPr>
          </a:p>
          <a:p>
            <a:pPr marL="444500" indent="-444500" algn="just">
              <a:lnSpc>
                <a:spcPts val="2880"/>
              </a:lnSpc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rgbClr val="31489F"/>
                </a:solidFill>
                <a:latin typeface="Times New Roman" pitchFamily="18" charset="0"/>
                <a:cs typeface="Times New Roman" pitchFamily="18" charset="0"/>
              </a:rPr>
              <a:t>Определяет </a:t>
            </a:r>
            <a:r>
              <a:rPr lang="ru-RU" sz="2400" dirty="0">
                <a:solidFill>
                  <a:srgbClr val="31489F"/>
                </a:solidFill>
                <a:latin typeface="Times New Roman" pitchFamily="18" charset="0"/>
                <a:cs typeface="Times New Roman" pitchFamily="18" charset="0"/>
              </a:rPr>
              <a:t>квоты победителей и призеров муниципального этапа олимпиады по каждому общеобразовательному </a:t>
            </a:r>
            <a:r>
              <a:rPr lang="ru-RU" sz="2400" dirty="0" smtClean="0">
                <a:solidFill>
                  <a:srgbClr val="31489F"/>
                </a:solidFill>
                <a:latin typeface="Times New Roman" pitchFamily="18" charset="0"/>
                <a:cs typeface="Times New Roman" pitchFamily="18" charset="0"/>
              </a:rPr>
              <a:t>предмету</a:t>
            </a:r>
          </a:p>
          <a:p>
            <a:pPr marL="0" indent="0" algn="just">
              <a:lnSpc>
                <a:spcPts val="1100"/>
              </a:lnSpc>
              <a:buClr>
                <a:srgbClr val="C00000"/>
              </a:buClr>
              <a:buNone/>
            </a:pPr>
            <a:endParaRPr lang="ru-RU" sz="2400" dirty="0" smtClean="0">
              <a:solidFill>
                <a:srgbClr val="31489F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2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Пункт </a:t>
            </a:r>
            <a:r>
              <a:rPr lang="ru-RU" sz="2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48 Порядка </a:t>
            </a:r>
            <a:endParaRPr lang="ru-RU" sz="22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11" name="Горизонтальный свиток 10"/>
          <p:cNvSpPr/>
          <p:nvPr/>
        </p:nvSpPr>
        <p:spPr>
          <a:xfrm>
            <a:off x="442994" y="405835"/>
            <a:ext cx="11172200" cy="644044"/>
          </a:xfrm>
          <a:prstGeom prst="horizontalScroll">
            <a:avLst/>
          </a:prstGeom>
          <a:solidFill>
            <a:srgbClr val="183DB4"/>
          </a:solidFill>
          <a:ln>
            <a:solidFill>
              <a:srgbClr val="183D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Полномочия организатора муниципального этапа</a:t>
            </a:r>
            <a:endParaRPr lang="ru-RU" sz="20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Picture 2" descr="http://www.stavregion.ru/_s_/i/ger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737" y="188913"/>
            <a:ext cx="1033399" cy="1079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1CFBF-E16F-4BFD-BA79-64B4FDADCF45}" type="slidenum">
              <a:rPr lang="ru-RU" alt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6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705634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sz="half" idx="1"/>
          </p:nvPr>
        </p:nvSpPr>
        <p:spPr>
          <a:xfrm>
            <a:off x="478258" y="1448747"/>
            <a:ext cx="11172200" cy="5153607"/>
          </a:xfrm>
        </p:spPr>
        <p:txBody>
          <a:bodyPr>
            <a:normAutofit fontScale="92500"/>
          </a:bodyPr>
          <a:lstStyle/>
          <a:p>
            <a:pPr marL="444500" indent="-444500" algn="just">
              <a:lnSpc>
                <a:spcPts val="2880"/>
              </a:lnSpc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rgbClr val="31489F"/>
                </a:solidFill>
                <a:latin typeface="Times New Roman" pitchFamily="18" charset="0"/>
                <a:cs typeface="Times New Roman" pitchFamily="18" charset="0"/>
              </a:rPr>
              <a:t>Утверждает </a:t>
            </a:r>
            <a:r>
              <a:rPr lang="ru-RU" sz="2400" dirty="0">
                <a:solidFill>
                  <a:srgbClr val="31489F"/>
                </a:solidFill>
                <a:latin typeface="Times New Roman" pitchFamily="18" charset="0"/>
                <a:cs typeface="Times New Roman" pitchFamily="18" charset="0"/>
              </a:rPr>
              <a:t>результаты муниципального этапа олимпиады по каждому общеобразовательному предмету (рейтинг победителей и рейтинг призеров муниципального этапа олимпиады) и публикует их на своем официальном сайте в сети </a:t>
            </a:r>
            <a:r>
              <a:rPr lang="ru-RU" sz="2400" dirty="0" smtClean="0">
                <a:solidFill>
                  <a:srgbClr val="31489F"/>
                </a:solidFill>
                <a:latin typeface="Times New Roman" pitchFamily="18" charset="0"/>
                <a:cs typeface="Times New Roman" pitchFamily="18" charset="0"/>
              </a:rPr>
              <a:t>«Интернет», </a:t>
            </a:r>
            <a:r>
              <a:rPr lang="ru-RU" sz="2400" dirty="0">
                <a:solidFill>
                  <a:srgbClr val="31489F"/>
                </a:solidFill>
                <a:latin typeface="Times New Roman" pitchFamily="18" charset="0"/>
                <a:cs typeface="Times New Roman" pitchFamily="18" charset="0"/>
              </a:rPr>
              <a:t>в том числе протоколы жюри муниципального этапа олимпиады по каждому общеобразовательному </a:t>
            </a:r>
            <a:r>
              <a:rPr lang="ru-RU" sz="2400" dirty="0" smtClean="0">
                <a:solidFill>
                  <a:srgbClr val="31489F"/>
                </a:solidFill>
                <a:latin typeface="Times New Roman" pitchFamily="18" charset="0"/>
                <a:cs typeface="Times New Roman" pitchFamily="18" charset="0"/>
              </a:rPr>
              <a:t>предмету</a:t>
            </a:r>
          </a:p>
          <a:p>
            <a:pPr marL="0" indent="0" algn="just">
              <a:lnSpc>
                <a:spcPts val="1500"/>
              </a:lnSpc>
              <a:buClr>
                <a:srgbClr val="C00000"/>
              </a:buClr>
              <a:buNone/>
            </a:pPr>
            <a:endParaRPr lang="ru-RU" sz="2400" dirty="0">
              <a:solidFill>
                <a:srgbClr val="31489F"/>
              </a:solidFill>
              <a:latin typeface="Times New Roman" pitchFamily="18" charset="0"/>
              <a:cs typeface="Times New Roman" pitchFamily="18" charset="0"/>
            </a:endParaRPr>
          </a:p>
          <a:p>
            <a:pPr marL="444500" indent="-444500" algn="just">
              <a:lnSpc>
                <a:spcPts val="2880"/>
              </a:lnSpc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rgbClr val="31489F"/>
                </a:solidFill>
                <a:latin typeface="Times New Roman" pitchFamily="18" charset="0"/>
                <a:cs typeface="Times New Roman" pitchFamily="18" charset="0"/>
              </a:rPr>
              <a:t>Передает </a:t>
            </a:r>
            <a:r>
              <a:rPr lang="ru-RU" sz="2400" dirty="0">
                <a:solidFill>
                  <a:srgbClr val="31489F"/>
                </a:solidFill>
                <a:latin typeface="Times New Roman" pitchFamily="18" charset="0"/>
                <a:cs typeface="Times New Roman" pitchFamily="18" charset="0"/>
              </a:rPr>
              <a:t>результаты участников муниципального этапа олимпиады по каждому общеобразовательному предмету и классу организатору регионального этапа олимпиады в формате, установленном организатором регионального этапа </a:t>
            </a:r>
            <a:r>
              <a:rPr lang="ru-RU" sz="2400" dirty="0" smtClean="0">
                <a:solidFill>
                  <a:srgbClr val="31489F"/>
                </a:solidFill>
                <a:latin typeface="Times New Roman" pitchFamily="18" charset="0"/>
                <a:cs typeface="Times New Roman" pitchFamily="18" charset="0"/>
              </a:rPr>
              <a:t>олимпиады</a:t>
            </a:r>
          </a:p>
          <a:p>
            <a:pPr marL="444500" indent="-444500" algn="just">
              <a:lnSpc>
                <a:spcPts val="1500"/>
              </a:lnSpc>
              <a:buClr>
                <a:srgbClr val="C00000"/>
              </a:buClr>
              <a:buFont typeface="Wingdings" panose="05000000000000000000" pitchFamily="2" charset="2"/>
              <a:buChar char="ü"/>
            </a:pPr>
            <a:endParaRPr lang="ru-RU" sz="2400" dirty="0">
              <a:solidFill>
                <a:srgbClr val="31489F"/>
              </a:solidFill>
              <a:latin typeface="Times New Roman" pitchFamily="18" charset="0"/>
              <a:cs typeface="Times New Roman" pitchFamily="18" charset="0"/>
            </a:endParaRPr>
          </a:p>
          <a:p>
            <a:pPr marL="444500" indent="-444500" algn="just">
              <a:lnSpc>
                <a:spcPts val="2880"/>
              </a:lnSpc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rgbClr val="31489F"/>
                </a:solidFill>
                <a:latin typeface="Times New Roman" pitchFamily="18" charset="0"/>
                <a:cs typeface="Times New Roman" pitchFamily="18" charset="0"/>
              </a:rPr>
              <a:t>Награждает </a:t>
            </a:r>
            <a:r>
              <a:rPr lang="ru-RU" sz="2400" dirty="0">
                <a:solidFill>
                  <a:srgbClr val="31489F"/>
                </a:solidFill>
                <a:latin typeface="Times New Roman" pitchFamily="18" charset="0"/>
                <a:cs typeface="Times New Roman" pitchFamily="18" charset="0"/>
              </a:rPr>
              <a:t>победителей и призеров муниципального этапа олимпиады поощрительными </a:t>
            </a:r>
            <a:r>
              <a:rPr lang="ru-RU" sz="2400" dirty="0" smtClean="0">
                <a:solidFill>
                  <a:srgbClr val="31489F"/>
                </a:solidFill>
                <a:latin typeface="Times New Roman" pitchFamily="18" charset="0"/>
                <a:cs typeface="Times New Roman" pitchFamily="18" charset="0"/>
              </a:rPr>
              <a:t>грамотами</a:t>
            </a:r>
            <a:endParaRPr lang="ru-RU" sz="2400" b="1" dirty="0" smtClean="0">
              <a:solidFill>
                <a:srgbClr val="31489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1200"/>
              </a:spcBef>
              <a:buNone/>
            </a:pP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Пункт 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48 Порядка </a:t>
            </a:r>
            <a:endParaRPr lang="ru-RU" sz="24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Горизонтальный свиток 7"/>
          <p:cNvSpPr/>
          <p:nvPr/>
        </p:nvSpPr>
        <p:spPr>
          <a:xfrm>
            <a:off x="478258" y="392288"/>
            <a:ext cx="11172200" cy="644044"/>
          </a:xfrm>
          <a:prstGeom prst="horizontalScroll">
            <a:avLst/>
          </a:prstGeom>
          <a:solidFill>
            <a:srgbClr val="183DB4"/>
          </a:solidFill>
          <a:ln>
            <a:solidFill>
              <a:srgbClr val="183D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Полномочия организатора муниципального этапа</a:t>
            </a:r>
            <a:endParaRPr lang="ru-RU" sz="20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2" descr="http://www.stavregion.ru/_s_/i/ger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001" y="175366"/>
            <a:ext cx="1033399" cy="1079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1CFBF-E16F-4BFD-BA79-64B4FDADCF45}" type="slidenum">
              <a:rPr lang="ru-RU" alt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7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325744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sz="half" idx="1"/>
          </p:nvPr>
        </p:nvSpPr>
        <p:spPr>
          <a:xfrm>
            <a:off x="478257" y="1988816"/>
            <a:ext cx="11172201" cy="3960506"/>
          </a:xfrm>
        </p:spPr>
        <p:txBody>
          <a:bodyPr>
            <a:normAutofit/>
          </a:bodyPr>
          <a:lstStyle/>
          <a:p>
            <a:pPr marL="444500" indent="-444500" algn="just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dirty="0">
                <a:solidFill>
                  <a:srgbClr val="31489F"/>
                </a:solidFill>
                <a:latin typeface="Times New Roman" pitchFamily="18" charset="0"/>
                <a:cs typeface="Times New Roman" pitchFamily="18" charset="0"/>
              </a:rPr>
              <a:t>Инструкции по организации и проведению </a:t>
            </a:r>
            <a:r>
              <a:rPr lang="ru-RU" dirty="0" err="1" smtClean="0">
                <a:solidFill>
                  <a:srgbClr val="31489F"/>
                </a:solidFill>
                <a:latin typeface="Times New Roman" pitchFamily="18" charset="0"/>
                <a:cs typeface="Times New Roman" pitchFamily="18" charset="0"/>
              </a:rPr>
              <a:t>ВсОШ</a:t>
            </a:r>
            <a:endParaRPr lang="ru-RU" dirty="0" smtClean="0">
              <a:solidFill>
                <a:srgbClr val="31489F"/>
              </a:solidFill>
              <a:latin typeface="Times New Roman" pitchFamily="18" charset="0"/>
              <a:cs typeface="Times New Roman" pitchFamily="18" charset="0"/>
            </a:endParaRPr>
          </a:p>
          <a:p>
            <a:pPr marL="444500" indent="-444500" algn="just">
              <a:lnSpc>
                <a:spcPts val="1500"/>
              </a:lnSpc>
              <a:spcBef>
                <a:spcPts val="0"/>
              </a:spcBef>
              <a:buClr>
                <a:srgbClr val="C00000"/>
              </a:buClr>
              <a:buNone/>
            </a:pPr>
            <a:endParaRPr lang="ru-RU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444500" indent="-444500" algn="just">
              <a:lnSpc>
                <a:spcPts val="1500"/>
              </a:lnSpc>
              <a:spcBef>
                <a:spcPts val="0"/>
              </a:spcBef>
              <a:buClr>
                <a:srgbClr val="C00000"/>
              </a:buClr>
              <a:buNone/>
            </a:pPr>
            <a:endParaRPr lang="ru-RU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444500" indent="-444500" algn="just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Программу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31489F"/>
                </a:solidFill>
                <a:latin typeface="Times New Roman" pitchFamily="18" charset="0"/>
                <a:cs typeface="Times New Roman" pitchFamily="18" charset="0"/>
              </a:rPr>
              <a:t>проведения ВсОШ по каждому общеобразовательному предмету, включая информацию о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времени и месте показа, разбора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31489F"/>
                </a:solidFill>
                <a:latin typeface="Times New Roman" pitchFamily="18" charset="0"/>
                <a:cs typeface="Times New Roman" pitchFamily="18" charset="0"/>
              </a:rPr>
              <a:t>олимпиадных заданий, </a:t>
            </a:r>
            <a:r>
              <a:rPr lang="ru-RU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подачи апелляции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400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sz="2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Ознакомить </a:t>
            </a:r>
            <a:r>
              <a:rPr lang="ru-RU" sz="24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 подпись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участников олимпиады, а также их родителей (законных представителей) </a:t>
            </a:r>
            <a:endParaRPr lang="ru-RU" sz="24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984589" y="1270540"/>
            <a:ext cx="41595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algn="ctr">
              <a:buNone/>
            </a:pP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Разместить на сайте МОУО:</a:t>
            </a:r>
            <a:endParaRPr lang="ru-RU" sz="24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Горизонтальный свиток 7"/>
          <p:cNvSpPr/>
          <p:nvPr/>
        </p:nvSpPr>
        <p:spPr>
          <a:xfrm>
            <a:off x="478258" y="392288"/>
            <a:ext cx="11172200" cy="644044"/>
          </a:xfrm>
          <a:prstGeom prst="horizontalScroll">
            <a:avLst/>
          </a:prstGeom>
          <a:solidFill>
            <a:srgbClr val="183DB4"/>
          </a:solidFill>
          <a:ln>
            <a:solidFill>
              <a:srgbClr val="183D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ОБЯЗАТЕЛЬНО!</a:t>
            </a:r>
            <a:endParaRPr lang="ru-RU" sz="28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2" descr="http://www.stavregion.ru/_s_/i/ger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001" y="175366"/>
            <a:ext cx="1033399" cy="1079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1CFBF-E16F-4BFD-BA79-64B4FDADCF45}" type="slidenum">
              <a:rPr lang="ru-RU" alt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8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517905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sz="half" idx="1"/>
          </p:nvPr>
        </p:nvSpPr>
        <p:spPr>
          <a:xfrm>
            <a:off x="562739" y="1628770"/>
            <a:ext cx="11197661" cy="4320552"/>
          </a:xfrm>
        </p:spPr>
        <p:txBody>
          <a:bodyPr>
            <a:normAutofit/>
          </a:bodyPr>
          <a:lstStyle/>
          <a:p>
            <a:pPr algn="just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2600" dirty="0">
                <a:solidFill>
                  <a:srgbClr val="31489F"/>
                </a:solidFill>
                <a:latin typeface="Times New Roman" pitchFamily="18" charset="0"/>
                <a:cs typeface="Times New Roman" pitchFamily="18" charset="0"/>
              </a:rPr>
              <a:t>участники школьного этапа олимпиады текущего учебного года, набравшие необходимое для участия в муниципальном этапе олимпиады количество баллов, установленное организатором муниципального этапа олимпиады</a:t>
            </a:r>
            <a:r>
              <a:rPr lang="ru-RU" sz="2600" dirty="0" smtClean="0">
                <a:solidFill>
                  <a:srgbClr val="31489F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 algn="just">
              <a:lnSpc>
                <a:spcPts val="900"/>
              </a:lnSpc>
              <a:buClr>
                <a:srgbClr val="C00000"/>
              </a:buClr>
              <a:buNone/>
            </a:pPr>
            <a:endParaRPr lang="ru-RU" sz="2600" dirty="0">
              <a:solidFill>
                <a:srgbClr val="31489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2600" dirty="0" smtClean="0">
                <a:solidFill>
                  <a:srgbClr val="31489F"/>
                </a:solidFill>
                <a:latin typeface="Times New Roman" pitchFamily="18" charset="0"/>
                <a:cs typeface="Times New Roman" pitchFamily="18" charset="0"/>
              </a:rPr>
              <a:t>победители </a:t>
            </a:r>
            <a:r>
              <a:rPr lang="ru-RU" sz="2600" dirty="0">
                <a:solidFill>
                  <a:srgbClr val="31489F"/>
                </a:solidFill>
                <a:latin typeface="Times New Roman" pitchFamily="18" charset="0"/>
                <a:cs typeface="Times New Roman" pitchFamily="18" charset="0"/>
              </a:rPr>
              <a:t>и призеры муниципального этапа олимпиады предыдущего учебного года, продолжающие обучение в организациях, осуществляющих образовательную деятельность по образовательным программам основного общего и среднего общего </a:t>
            </a:r>
            <a:r>
              <a:rPr lang="ru-RU" sz="2600" dirty="0" smtClean="0">
                <a:solidFill>
                  <a:srgbClr val="31489F"/>
                </a:solidFill>
                <a:latin typeface="Times New Roman" pitchFamily="18" charset="0"/>
                <a:cs typeface="Times New Roman" pitchFamily="18" charset="0"/>
              </a:rPr>
              <a:t>образования.</a:t>
            </a:r>
          </a:p>
          <a:p>
            <a:pPr algn="just">
              <a:lnSpc>
                <a:spcPts val="1100"/>
              </a:lnSpc>
              <a:buClr>
                <a:srgbClr val="C00000"/>
              </a:buClr>
              <a:buFont typeface="Wingdings" panose="05000000000000000000" pitchFamily="2" charset="2"/>
              <a:buChar char="ü"/>
            </a:pPr>
            <a:endParaRPr lang="ru-RU" sz="2600" dirty="0" smtClean="0">
              <a:solidFill>
                <a:srgbClr val="31489F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Горизонтальный свиток 7"/>
          <p:cNvSpPr/>
          <p:nvPr/>
        </p:nvSpPr>
        <p:spPr>
          <a:xfrm>
            <a:off x="478258" y="392288"/>
            <a:ext cx="11172200" cy="644044"/>
          </a:xfrm>
          <a:prstGeom prst="horizontalScroll">
            <a:avLst/>
          </a:prstGeom>
          <a:solidFill>
            <a:srgbClr val="183DB4"/>
          </a:solidFill>
          <a:ln>
            <a:solidFill>
              <a:srgbClr val="183D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Участники муниципального этапа </a:t>
            </a:r>
            <a:r>
              <a:rPr lang="ru-RU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ВсОШ</a:t>
            </a:r>
            <a:endParaRPr lang="ru-RU" sz="28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2" descr="http://www.stavregion.ru/_s_/i/ger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001" y="175366"/>
            <a:ext cx="1033399" cy="1079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1CFBF-E16F-4BFD-BA79-64B4FDADCF45}" type="slidenum">
              <a:rPr lang="ru-RU" alt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9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50720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11549</TotalTime>
  <Words>1752</Words>
  <Application>Microsoft Office PowerPoint</Application>
  <PresentationFormat>Произвольный</PresentationFormat>
  <Paragraphs>444</Paragraphs>
  <Slides>25</Slides>
  <Notes>25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2" baseType="lpstr">
      <vt:lpstr>Arial</vt:lpstr>
      <vt:lpstr>Calibri</vt:lpstr>
      <vt:lpstr>Courier New</vt:lpstr>
      <vt:lpstr>Times New Roman</vt:lpstr>
      <vt:lpstr>Trebuchet MS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Полномочия организатора муниципального этапа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НЕОБХОДИМО!</vt:lpstr>
      <vt:lpstr>Региональный этап всероссийской олимпиады школьников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Любенко Наталья Ивановна</cp:lastModifiedBy>
  <cp:revision>1502</cp:revision>
  <cp:lastPrinted>2020-11-13T07:50:51Z</cp:lastPrinted>
  <dcterms:created xsi:type="dcterms:W3CDTF">2015-03-05T16:55:48Z</dcterms:created>
  <dcterms:modified xsi:type="dcterms:W3CDTF">2020-11-13T11:38:35Z</dcterms:modified>
</cp:coreProperties>
</file>