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42" r:id="rId1"/>
  </p:sldMasterIdLst>
  <p:notesMasterIdLst>
    <p:notesMasterId r:id="rId27"/>
  </p:notesMasterIdLst>
  <p:handoutMasterIdLst>
    <p:handoutMasterId r:id="rId28"/>
  </p:handoutMasterIdLst>
  <p:sldIdLst>
    <p:sldId id="537" r:id="rId2"/>
    <p:sldId id="581" r:id="rId3"/>
    <p:sldId id="592" r:id="rId4"/>
    <p:sldId id="596" r:id="rId5"/>
    <p:sldId id="583" r:id="rId6"/>
    <p:sldId id="585" r:id="rId7"/>
    <p:sldId id="584" r:id="rId8"/>
    <p:sldId id="587" r:id="rId9"/>
    <p:sldId id="588" r:id="rId10"/>
    <p:sldId id="568" r:id="rId11"/>
    <p:sldId id="597" r:id="rId12"/>
    <p:sldId id="569" r:id="rId13"/>
    <p:sldId id="577" r:id="rId14"/>
    <p:sldId id="586" r:id="rId15"/>
    <p:sldId id="574" r:id="rId16"/>
    <p:sldId id="575" r:id="rId17"/>
    <p:sldId id="589" r:id="rId18"/>
    <p:sldId id="600" r:id="rId19"/>
    <p:sldId id="598" r:id="rId20"/>
    <p:sldId id="602" r:id="rId21"/>
    <p:sldId id="591" r:id="rId22"/>
    <p:sldId id="605" r:id="rId23"/>
    <p:sldId id="606" r:id="rId24"/>
    <p:sldId id="603" r:id="rId25"/>
    <p:sldId id="604" r:id="rId26"/>
  </p:sldIdLst>
  <p:sldSz cx="12190413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юбенко Наталья Ивановна" initials="ЛНИ" lastIdx="0" clrIdx="0">
    <p:extLst>
      <p:ext uri="{19B8F6BF-5375-455C-9EA6-DF929625EA0E}">
        <p15:presenceInfo xmlns:p15="http://schemas.microsoft.com/office/powerpoint/2012/main" userId="Любенко Наталья Иван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489F"/>
    <a:srgbClr val="03237F"/>
    <a:srgbClr val="183DB4"/>
    <a:srgbClr val="E9EBF5"/>
    <a:srgbClr val="D0D3EB"/>
    <a:srgbClr val="0033CC"/>
    <a:srgbClr val="0000CC"/>
    <a:srgbClr val="003399"/>
    <a:srgbClr val="CCECFF"/>
    <a:srgbClr val="2A3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8" autoAdjust="0"/>
    <p:restoredTop sz="74256" autoAdjust="0"/>
  </p:normalViewPr>
  <p:slideViewPr>
    <p:cSldViewPr snapToObjects="1">
      <p:cViewPr varScale="1">
        <p:scale>
          <a:sx n="62" d="100"/>
          <a:sy n="62" d="100"/>
        </p:scale>
        <p:origin x="1186" y="48"/>
      </p:cViewPr>
      <p:guideLst>
        <p:guide orient="horz" pos="2160"/>
        <p:guide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49" d="100"/>
          <a:sy n="49" d="100"/>
        </p:scale>
        <p:origin x="1675" y="82"/>
      </p:cViewPr>
      <p:guideLst>
        <p:guide orient="horz" pos="3126"/>
        <p:guide pos="2141"/>
      </p:guideLst>
    </p:cSldViewPr>
  </p:notesViewPr>
  <p:gridSpacing cx="180023" cy="18002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5C9290D-03F1-435B-AFE1-EA3DE7CC96A4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F348E2-EF53-46F8-A8FB-261F327E4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153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0AD5DF-33CA-4570-BC7F-6CA97FA29312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32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C684D0B-CF85-4BB7-93B7-9FC357A73F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090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vminobr.ru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vminobr.ru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Ставропольском крае завершился школьный этап олимпиады и сейчас в территориях полным ходом завершается подготовка к проведению муниципального этапа.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3761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В целях оказания консультационной поддержки в МОУО организаторам муниципального этапа всероссийской олимпиады школьников были направлены:</a:t>
            </a:r>
            <a:endParaRPr lang="ru-R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Tx/>
              <a:buChar char="-"/>
            </a:pP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августе 2020 года 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Методические рекомендации по разработке заданий и требований к проведению школьного и муниципального этапов всероссийской олимпиады школьников в 2020/21 учебном году, разработанные Центральными предметно-методическими комиссиями по каждому общеобразовательному предмету; </a:t>
            </a:r>
          </a:p>
          <a:p>
            <a:pPr marL="628650" lvl="1" indent="-171450">
              <a:buFontTx/>
              <a:buChar char="-"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октябре 2020 года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Требования к  проведению муниципального этапа ВсОШ, разработанные Региональными предметно – методическими комиссиями по каждому общеобразовательному предмету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ru-RU" sz="1200" b="1" dirty="0" smtClean="0">
              <a:solidFill>
                <a:srgbClr val="183DB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1" indent="-171450">
              <a:buFontTx/>
              <a:buChar char="-"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218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Методические рекомендации: </a:t>
            </a:r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размещены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официальном сайте министерства образования Ставропольского края (</a:t>
            </a:r>
            <a:r>
              <a:rPr lang="ru-RU" sz="14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http://www.stavminobr.ru/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в разделе «Всероссийская олимпиада школьников»; 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направлены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министерством в муниципальные органы управления образованием,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председателям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предметно-методических комиссий по общеобразовательным предметам. </a:t>
            </a:r>
          </a:p>
          <a:p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Рекомендации содержат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образцы олимпиадных заданий, перечень справочных материалов, средств связи и электронно-вычислительной техники, разрешенных к использованию во время проведения олимпиады, критерии и методики оценивания выполненных олимпиадных заданий, описание процедуры регистрации участников олимпиады, показа олимпиадных работ, а также рассмотрения апелляций участников олимпиады.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В соответствии с п. 59, 48 Порядка проведения всероссийской олимпиады школьников и с учетом методических рекомендаций, подготовленных центральными предметно-методическими комиссиями олимпиады в настоящее время 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региональные предметно-методические комиссии: </a:t>
            </a:r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Разработали требования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 организации и проведению муниципального этапа олимпиады по 24 общеобразовательным предметам. Требования 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размещены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сайте министерства образования Ставропольского края 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направлены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муниципальные органы управления образованием.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Региональные предметно-методические комиссии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под руководством председателя на основании Порядка проведения всероссийской олимпиады школьников с соблюдением конфиденциальности: </a:t>
            </a:r>
          </a:p>
          <a:p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Составили олимпиадные задания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основе содержания образовательных программ основного общего и среднего общего образования углубленного уровня и соответствующей направленности (профиля),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 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сформировали из них комплекты заданий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муниципального этапа олимпиады по 24 общеобразовательным предметам с учетом методических рекомендаций, подготовленных центральными предметно-методическими комиссиями олимпиады, 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подготовили варианты решений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олимпиадных заданий, критерии оценивания олимпиадных работ.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 олимпиадные материалы прошли экспертизу у экспертов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Кроме того, министерством образования Ставропольского края направлены 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информационные письма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рекомендациями по организации проведения муниципального этапа олимпиады в 2020/21 учебном году.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2662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Информационное сопровождение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муниципального этапа всероссийской олимпиады школьников в 2020/21 учебном году будет осуществляться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на сайте министерства образования Ставропольского края (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http://www.stavminobr.ru/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и на портале олимпиад СКФУ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Муниципальным органам управления образованием 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 обеспечить информационное сопровождение муниципального этапа </a:t>
            </a:r>
            <a:r>
              <a:rPr lang="ru-RU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ВсОШ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сайтах отделов образования и образовательных организаций.</a:t>
            </a:r>
          </a:p>
          <a:p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Сайты должны быть доступны в навигации, удобны в использовании, содержать полную информацию.</a:t>
            </a:r>
            <a:r>
              <a:rPr lang="ru-RU" sz="105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0962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Задания для проведения муниципального этапа ВсОШ, разработанные </a:t>
            </a:r>
            <a:r>
              <a:rPr lang="ru-RU" sz="14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региональными ПМК 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прошли экспертизу и будут размещаться на сайте РЦОИ в разделе «Всероссийская олимпиада школьников» не позднее, чем за два дня до проведения олимпиады по каждому предмету.</a:t>
            </a:r>
          </a:p>
          <a:p>
            <a:pPr lvl="1"/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В день проведения олимпиады по предмету до 8.00 часов будут размещены коды доступа к заданиям. Далее задания необходимо растиражировать (с соблюдением конфиденциальности) и доставить в места проведения олимпиады.</a:t>
            </a:r>
          </a:p>
          <a:p>
            <a:pPr lvl="1"/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В этот же день, после окончания олимпиады также по закрытым каналам, будут направлены коды доступа к критериям оценивания заданий. </a:t>
            </a:r>
          </a:p>
          <a:p>
            <a:pPr lvl="1"/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После проверки работ, предварительные результаты размещаются на сайте органа управления образованием.</a:t>
            </a:r>
          </a:p>
          <a:p>
            <a:pPr lvl="1"/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pPr lvl="1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218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Ввиду особенностей проведения всероссийской олимпиады школьников в текущем ученом году, очень важно обеспечить соблюдение  конфиденциальности, объективности как во время проведения муниципального этапа олимпиады,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так и во время проверки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оценки выполненных  олимпиадных заданий.  Для этого необходимо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использовать средства 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видеофиксации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во время подготовки и проведения муниципального этапа олимпиады.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Поэтому пунктами проведения муниципального этапа 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ВсОШ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рекомендуем определять образовательные организации, оснащенные такими средствами (пункты проведения ЕГЭ).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Кроме того, возможно  использовать информационно-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коммуникационые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технологии на этапах анализа олимпиадных заданий и их решений, а также во время показа выполненных участниками олимпиадных заданий, апелляций.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Организаторами муниципального этапа олимпиады должны быть подготовлены и утверждены свои локальные акты.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слайдах перечислены некоторые из них.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Наша основная задача - не допустить нарушений во время  проведения муниципального этапа олимпиады, 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Обращаю ваше внимание на строгое соблюдение Порядка проведения всероссийской олимпиады школьников, конфиденциальность при проведении муниципального этапа олимпиады.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Министерство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образования Ставропольского края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полагает целесообразным на муниципальном этапе олимпиады: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установить квоту победителей и призеров муниципального этапа олимпиады не более 40 % от общего числа участников муниципального этапа по каждому общеобразовательному предмету; квоту победителей муниципального этапа олимпиады не более 8 % от общего числа участников муниципального этапа по каждому общеобразовательному предмету;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победителем и призером муниципального этапа олимпиады считать участника, набравшего не менее 50 % от максимально возможного количества баллов по итогам оценивания выполненных олимпиадных заданий.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13272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Просим руководителей муниципальных органов управления образованием взять под личный контроль проведение муниципального этапа олимпиады и обратить внимание на мероприятия, которые представлены на слайде, с целью обеспечения проведения муниципального этапа  ВСОШ объективно, открыто, с соблюдением всех норм и требований Порядка проведения всероссийской олимпиады школьников. </a:t>
            </a:r>
          </a:p>
          <a:p>
            <a:endParaRPr lang="ru-RU" sz="1400" dirty="0" smtClean="0"/>
          </a:p>
          <a:p>
            <a:pPr marL="228600" indent="-228600">
              <a:buAutoNum type="arabicPeriod"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dirty="0" smtClean="0"/>
              <a:t>С целью обеспечения информационной открытости при проведении всероссийской олимпиады школьников министерством в муниципалитеты было направлено письмо об информационном сопровождении всероссийской олимпиады школьников), с рекомендациями по оформлению сайтов.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Министерство проверило сайты всех МОУО.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В ходе мониторинга   установлено, что на сайтах всех муниципальных органов управления образованием  есть вкладка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«Всероссийская олимпиада школьников»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Своевременно размещается информация на  сайтах муниципальных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органов управления образованием, указанных на слайде.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05488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sz="1400" b="0" dirty="0" smtClean="0"/>
              <a:t>Муниципальным органам управления образованием, представленных на слайде, рекомендуем в оперативном порядке</a:t>
            </a:r>
          </a:p>
          <a:p>
            <a:r>
              <a:rPr lang="ru-RU" sz="1400" b="0" dirty="0" smtClean="0"/>
              <a:t>исправить ситуацию с размещение информации и документов </a:t>
            </a:r>
            <a:r>
              <a:rPr lang="ru-RU" sz="1400" b="0" dirty="0" err="1" smtClean="0"/>
              <a:t>ВсОШ</a:t>
            </a:r>
            <a:r>
              <a:rPr lang="ru-RU" sz="1400" b="0" dirty="0" smtClean="0"/>
              <a:t>.</a:t>
            </a:r>
          </a:p>
          <a:p>
            <a:r>
              <a:rPr lang="ru-RU" sz="1400" b="0" dirty="0" smtClean="0"/>
              <a:t>	Такое отношение  к размещению информации недопустимо. </a:t>
            </a:r>
          </a:p>
          <a:p>
            <a:endParaRPr lang="ru-RU" sz="1400" b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9210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Основным федеральным нормативным документом, который регулирует проведение всех этапов всероссийской олимпиады школьников является Порядок проведения всероссийской олимпиады школьников.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Организатором проведения муниципального этапа ВсОШ является орган местного самоуправления, осуществляющий управление в сфере образования.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Второй год подряд Олимпиада  в крае проводится по 24 общеобразовательным предметам. Муниципальный этап  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ВсОШ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будет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проходить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19 ноября по 07 декабря 2020 года.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2189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Несмотря на то, что  муниципальными органами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управления образованием,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представленными  на слайде своевременно размещается информация о 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ВсОШ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ее поиск  весьма затруднителен.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78912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учетом сложившейся в крае 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эпидситуации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 муниципальный этап олимпиады в этом году будет проходить в непростых условиях.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Министерством образования Ставропольского края в муниципальные органы управления образованием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 направлено информационное письмо по организации проведения муниципального этапа олимпиады.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37617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Организаторы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муниципального этапа олимпиады -  муниципальные органы управления образованием представили в министерство различные формы моделей проведения муниципального этапа олимпиады.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традиционная модель проведения на базе одной общеобразовательной организации,  с соблюдением всех мер безопасности.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этом риски утечки информации и необъективной проверки работ сокращены до минимума.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01540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проведение муниципального этапа олимпиады на базе своих общеобразовательных организаций </a:t>
            </a:r>
            <a:endParaRPr lang="ru-RU" sz="14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При этом велик риск необъективного проведения олимпиады.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	Поэтому необходимо организовать работу таким образом, чтобы олимпиада прошла  организовано, с соблюдением конфиденциальности и безопасно.,</a:t>
            </a:r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3776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обеспечения безопасного проведения мероприятия нужно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обязательно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провести мероприятия  с целью сохранения здоровья всех участников олимпиады.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Просим руководителей муниципальных органов управления образованием взять под личный контроль проведение муниципального этапа олимпиады. Необходимо, чтобы муниципальный этап олимпиады прошел безопасно, организованно, объективно, открыто, с соблюдением всех норм и требований Порядка проведения всероссийской олимпиады школьников.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24551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1874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Приказами министерства образования Ставропольского края утверждены: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составы региональных предметно-методических комиссий по каждому общеобразовательному предмету;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график проведения муниципального этапа всероссийской олимпиады школьников в Ставропольском крае в 2020/21 учебном году, который был скорректирован с учетом проведения осенних каникул;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порядок получения материалов муниципального этапа всероссийской олимпиады школьников.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0305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Муниципальный этап олимпиады пройдет в Ставропольского крае с 19 ноября по 07 декабря  2020 года по 24 общеобразовательным предметам в сроки, указанные на слайде.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В соответствии п. 45. Порядка конкретные места проведения муниципального этапа олимпиады по каждому общеобразовательному предмету устанавливает орган местного самоуправления, осуществляющий управление в сфере образования.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Центральными предметно-методическими комиссиями по каждому общеобразовательному предмету были подготовлены и направлены в субъекты Российской Федерации «Методические рекомендации по разработке заданий и требований к проведению школьного и муниципального этапов всероссийской олимпиады школьников в 2020/21  учебном  году».</a:t>
            </a:r>
          </a:p>
          <a:p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158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Напоминаем,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что в соответствии с Порядком проведения ВсОШ (пункты 45, 48) организатор муниципального этапа обладает полномочиями, представленными на слайдах.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Кроме того, обращаем Ваше внимание на необходимость своевременного издания приказов МОУО для проведения всего комплекса мероприятий по подготовке и проведению муниципального этапа олимпиады.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Напоминаем, что необходимо разместить на сайте организатора проведения муниципального этапа 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ВсОШ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сайтах общеобразовательных организаций не позднее 7 дней до начала олимпиады: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инструкции по организации и проведению </a:t>
            </a:r>
            <a:r>
              <a:rPr lang="ru-RU" sz="1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ВсОШ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программу проведения ВсОШ по каждому общеобразовательному предмету,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включая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информацию о времени и месте показа, разбора олимпиадных заданий, подачи апелляции.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Обязательно ознакомить </a:t>
            </a:r>
            <a:r>
              <a:rPr lang="ru-RU" sz="14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подпись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участников олимпиады, </a:t>
            </a:r>
            <a:r>
              <a:rPr lang="ru-RU" sz="14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также их родителей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(законных представителей) с указанной информацией.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Напоминаем, что на муниципальном этапе олимпиады по каждому общеобразовательному предмету принимают индивидуальное участие: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участники школьного этапа олимпиады текущего учебного года, набравшие необходимое для участия в муниципальном этапе олимпиады количество баллов, установленное организатором муниципального этапа олимпиады;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победители и призеры муниципального этапа олимпиады предыдущего учебного года, продолжающие обучение в организациях, осуществляющих образовательную деятельность по образовательным программам основного общего и среднего общего образования.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07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B9988-C547-441C-9B29-F25813BBD0F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13.11.2020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BEF3-3395-45EC-84C9-BE5F43FE1E3E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406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8D40B-17AD-4128-A553-64DBCB691928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13.11.2020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9E45-513B-48E9-A01D-DFF24736E85C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3657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641B9A-8B87-4194-9D22-32232E53DF44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13.11.2020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8585-44E6-4079-8113-FA13AC12F53E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726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85EA4-4E89-4059-9859-405CF868B7C5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13.11.2020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FF4B-86AE-4AF6-9FA7-8F3190F1C2E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008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157C2B-990C-48E2-9407-F5C558C9EABB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13.11.2020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A4AC-C7D3-49CC-BA82-B4CB257DFB7B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3715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AF2A5-09F1-43C6-8444-C7642F0D0CA2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13.11.2020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851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45F41E-0B00-473C-BD2C-9C680561031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13.11.2020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0C6A-6DEC-4CD0-9E6D-369F08F1195E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301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87A128-1B65-4F58-B91A-EA8DC20B4FE8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13.11.2020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2055-C9E0-4A2B-945C-F8D8E4CE2D1C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362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8CEFFA-BBA5-4CCC-AEB4-186DE34B0A9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13.11.2020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CCB-5C1B-400E-8D24-39B8B2FED40D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132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BF1C3B-C452-4405-A19B-A81931AACDA7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13.11.2020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59BE-0F8D-4391-B278-F71F515FE921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208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3CD6E-8D17-4607-AF75-822DDFBF1BDC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13.11.2020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2DC2-57D0-4A9D-80DB-2D85F896AF48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95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1E573E-87AE-4C32-81B2-312A3F092BD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t>13.11.2020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E0EAE-03C2-4DDD-8D85-6EC9D18690A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ru-RU" altLang="ru-RU" smtClean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08955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olymp.ncfu.ru/" TargetMode="External"/><Relationship Id="rId4" Type="http://schemas.openxmlformats.org/officeDocument/2006/relationships/hyperlink" Target="http://www.stavminobr.r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442994" y="405835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Ставропольского края</a:t>
            </a:r>
          </a:p>
        </p:txBody>
      </p:sp>
      <p:pic>
        <p:nvPicPr>
          <p:cNvPr id="5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37" y="188913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6"/>
          <p:cNvSpPr>
            <a:spLocks/>
          </p:cNvSpPr>
          <p:nvPr/>
        </p:nvSpPr>
        <p:spPr bwMode="auto">
          <a:xfrm>
            <a:off x="555737" y="1808794"/>
            <a:ext cx="11242296" cy="270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муниципального этапа всероссийской олимпиады школьников </a:t>
            </a:r>
          </a:p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2020/21 учебном году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6"/>
          <p:cNvSpPr>
            <a:spLocks/>
          </p:cNvSpPr>
          <p:nvPr/>
        </p:nvSpPr>
        <p:spPr bwMode="auto">
          <a:xfrm>
            <a:off x="6309177" y="5229231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Любенко Наталья Ивановна, главный специалист отдела общего образования министерства </a:t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образования Ставропольского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края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6176885" y="5229231"/>
            <a:ext cx="605823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0"/>
              </a:spcAft>
              <a:buClr>
                <a:srgbClr val="C00000"/>
              </a:buCl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Лаврова Наталья Александровна,</a:t>
            </a:r>
          </a:p>
          <a:p>
            <a:pPr>
              <a:spcAft>
                <a:spcPts val="0"/>
              </a:spcAft>
              <a:buClr>
                <a:srgbClr val="C00000"/>
              </a:buCl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первый заместитель министра </a:t>
            </a:r>
          </a:p>
          <a:p>
            <a:pPr>
              <a:spcAft>
                <a:spcPts val="0"/>
              </a:spcAft>
              <a:buClr>
                <a:srgbClr val="C00000"/>
              </a:buCl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образования Ставропольского края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9102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 муниципального этапа олимпиады </a:t>
            </a:r>
          </a:p>
        </p:txBody>
      </p:sp>
      <p:pic>
        <p:nvPicPr>
          <p:cNvPr id="8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521812"/>
              </p:ext>
            </p:extLst>
          </p:nvPr>
        </p:nvGraphicFramePr>
        <p:xfrm>
          <a:off x="478258" y="1628770"/>
          <a:ext cx="11166947" cy="473666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05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1395">
                  <a:extLst>
                    <a:ext uri="{9D8B030D-6E8A-4147-A177-3AD203B41FA5}">
                      <a16:colId xmlns:a16="http://schemas.microsoft.com/office/drawing/2014/main" val="917539695"/>
                    </a:ext>
                  </a:extLst>
                </a:gridCol>
                <a:gridCol w="3680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0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 - методические комиссии </a:t>
                      </a:r>
                      <a:endParaRPr lang="ru-RU" sz="20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04" marR="121904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рекомендации для проведения муниципального этапа ВсОШ</a:t>
                      </a:r>
                    </a:p>
                  </a:txBody>
                  <a:tcPr marL="121904" marR="12190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000" b="0" baseline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2000" b="0" baseline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министерства образования Ставропольского края</a:t>
                      </a:r>
                    </a:p>
                  </a:txBody>
                  <a:tcPr marL="121904" marR="12190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752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 – методические комиссии</a:t>
                      </a:r>
                      <a:endParaRPr lang="ru-RU" sz="2000" b="1" dirty="0" smtClean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04" marR="121904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с критериями и методикой их оценивания </a:t>
                      </a:r>
                      <a:endParaRPr lang="ru-RU" sz="2000" b="1" dirty="0" smtClean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00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 регионального центра обработки информации (РЦОИ)</a:t>
                      </a:r>
                      <a:endParaRPr lang="ru-RU" sz="2000" b="1" dirty="0" smtClean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882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183DB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00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 проведению муниципального этапа ВсОШ</a:t>
                      </a:r>
                      <a:endParaRPr lang="ru-RU" sz="2000" b="1" dirty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00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</a:t>
                      </a:r>
                      <a:r>
                        <a:rPr lang="ru-RU" sz="2000" baseline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министерства образования Ставропольского края</a:t>
                      </a:r>
                      <a:endParaRPr lang="ru-RU" sz="2000" b="1" dirty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/>
                </a:tc>
                <a:extLst>
                  <a:ext uri="{0D108BD9-81ED-4DB2-BD59-A6C34878D82A}">
                    <a16:rowId xmlns:a16="http://schemas.microsoft.com/office/drawing/2014/main" val="2809864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9807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784759" y="349740"/>
            <a:ext cx="10981402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проведению муниципального этапа 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88" y="162603"/>
            <a:ext cx="775150" cy="88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044441"/>
              </p:ext>
            </p:extLst>
          </p:nvPr>
        </p:nvGraphicFramePr>
        <p:xfrm>
          <a:off x="581482" y="2218522"/>
          <a:ext cx="11387957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7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972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02-23/9284 от 06.08.2020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направлении методических рекомендаций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82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02-23/9275 от 06.08.2020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 информационном сопровождении </a:t>
                      </a:r>
                      <a:r>
                        <a:rPr lang="ru-RU" sz="2200" b="0" dirty="0" err="1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ВсОШ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449708"/>
                  </a:ext>
                </a:extLst>
              </a:tr>
              <a:tr h="201576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02-23/12813 от 21.10.2020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направлении требований к проведению муниципального этапа 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02-23/12813 от 21.10.2020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График проведения муниципального этапа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04674"/>
                  </a:ext>
                </a:extLst>
              </a:tr>
              <a:tr h="372429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02-23/13108 от 28.10.2020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сроках проведения муниципального этапа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434692"/>
                  </a:ext>
                </a:extLst>
              </a:tr>
              <a:tr h="3690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02-23/13194 от 30.10.2020 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 организации проведения муниципального этапа 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02-23/13197 от 02.11.2020 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 организации проведения муниципального этапа 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251136"/>
                  </a:ext>
                </a:extLst>
              </a:tr>
              <a:tr h="3220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02-23/13016 от 26.10.2020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 smtClean="0">
                          <a:solidFill>
                            <a:srgbClr val="31489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 организации муниципального этапа олимпиады в «Сириусе»</a:t>
                      </a:r>
                      <a:endParaRPr lang="ru-RU" sz="2200" b="0" dirty="0">
                        <a:solidFill>
                          <a:srgbClr val="31489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292522"/>
                  </a:ext>
                </a:extLst>
              </a:tr>
            </a:tbl>
          </a:graphicData>
        </a:graphic>
      </p:graphicFrame>
      <p:sp>
        <p:nvSpPr>
          <p:cNvPr id="7" name="Rectangle 6"/>
          <p:cNvSpPr>
            <a:spLocks/>
          </p:cNvSpPr>
          <p:nvPr/>
        </p:nvSpPr>
        <p:spPr bwMode="auto">
          <a:xfrm>
            <a:off x="1670366" y="1628771"/>
            <a:ext cx="8849677" cy="1620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100"/>
              </a:lnSpc>
              <a:buClr>
                <a:srgbClr val="C3260C"/>
              </a:buClr>
              <a:buSzPct val="128000"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05427" y="1353246"/>
            <a:ext cx="9252598" cy="462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3100"/>
              </a:lnSpc>
              <a:buClr>
                <a:srgbClr val="C3260C"/>
              </a:buClr>
              <a:buSzPct val="128000"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Письма министерства образования Ставропольского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26807689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Информационное сопровождение муниципального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этапа </a:t>
            </a:r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899221"/>
            <a:ext cx="51950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Ставропольского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края: </a:t>
            </a:r>
            <a:endParaRPr lang="ru-RU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ru-RU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://www.stavminobr.ru</a:t>
            </a:r>
            <a:r>
              <a:rPr lang="ru-RU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 олимпиад </a:t>
            </a:r>
            <a:endParaRPr lang="ru-RU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ФГАОУ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СКФУ 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http://olymp.ncfu.ru/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953" y="1036332"/>
            <a:ext cx="8144347" cy="582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5579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Муниципальный этап </a:t>
            </a:r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01" y="966894"/>
            <a:ext cx="9963994" cy="560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6425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1234584" y="1962352"/>
            <a:ext cx="9901265" cy="3906597"/>
          </a:xfrm>
        </p:spPr>
        <p:txBody>
          <a:bodyPr>
            <a:normAutofit fontScale="25000" lnSpcReduction="20000"/>
          </a:bodyPr>
          <a:lstStyle/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получения олимпиадных заданий, </a:t>
            </a: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распечатки </a:t>
            </a:r>
            <a:r>
              <a:rPr lang="ru-RU" sz="88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олимпиадных </a:t>
            </a: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заданий,  </a:t>
            </a:r>
            <a:endParaRPr lang="ru-RU" sz="88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выполнения олимпиадных заданий,</a:t>
            </a: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передачи </a:t>
            </a:r>
            <a:r>
              <a:rPr lang="ru-RU" sz="88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выполненных олимпиадных заданий </a:t>
            </a: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на шифровку </a:t>
            </a:r>
            <a:endParaRPr lang="ru-RU" sz="88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шифровки олимпиадных заданий</a:t>
            </a: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апелляции 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dirty="0" smtClean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Clr>
                <a:srgbClr val="C00000"/>
              </a:buClr>
              <a:buNone/>
            </a:pPr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Использовать информационно-коммуникационные технологии на этапах:  </a:t>
            </a:r>
            <a:endParaRPr lang="ru-RU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анализа </a:t>
            </a:r>
            <a:r>
              <a:rPr lang="ru-RU" sz="88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олимпиадных </a:t>
            </a: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заданий и </a:t>
            </a:r>
            <a:r>
              <a:rPr lang="ru-RU" sz="88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решений</a:t>
            </a: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показа </a:t>
            </a:r>
            <a:r>
              <a:rPr lang="ru-RU" sz="88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выполненных </a:t>
            </a: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участником </a:t>
            </a:r>
            <a:r>
              <a:rPr lang="ru-RU" sz="88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олимпиадных </a:t>
            </a: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заданий</a:t>
            </a:r>
          </a:p>
          <a:p>
            <a:pPr marL="444500" indent="-444500" algn="just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88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апелляции</a:t>
            </a:r>
          </a:p>
          <a:p>
            <a:pPr marL="0" indent="0">
              <a:buNone/>
            </a:pPr>
            <a:endParaRPr lang="ru-RU" sz="8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90778" y="1311612"/>
            <a:ext cx="5547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видеофиксацию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этапах: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ВАЖНО!</a:t>
            </a:r>
            <a:endParaRPr lang="ru-RU" sz="28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074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нормативные документы муниципального этапа олимпиады</a:t>
            </a:r>
          </a:p>
        </p:txBody>
      </p:sp>
      <p:pic>
        <p:nvPicPr>
          <p:cNvPr id="11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78259" y="2168839"/>
            <a:ext cx="11172200" cy="3960506"/>
          </a:xfrm>
        </p:spPr>
        <p:txBody>
          <a:bodyPr>
            <a:normAutofit/>
          </a:bodyPr>
          <a:lstStyle/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Об утверждении организационно-технологической модели проведения муниципального этапа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олимпиады</a:t>
            </a: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400" dirty="0" smtClean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Об утверждении необходимого количества баллов для участия в муниципальном этапе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олимпиады</a:t>
            </a: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4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Об утверждении графика и мест проведения муниципального этапа олимпиады</a:t>
            </a: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400" dirty="0" smtClean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утверждении  состава оргкомитета,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жюри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, дежурных в аудиториях и вне аудиторий муниципального этапа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олимпиады</a:t>
            </a:r>
            <a:endParaRPr lang="ru-RU" sz="24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78258" y="1448747"/>
            <a:ext cx="11376934" cy="540069"/>
          </a:xfrm>
          <a:noFill/>
        </p:spPr>
        <p:txBody>
          <a:bodyPr>
            <a:noAutofit/>
          </a:bodyPr>
          <a:lstStyle/>
          <a:p>
            <a:pPr marL="0" indent="0" algn="ctr">
              <a:lnSpc>
                <a:spcPts val="32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муниципальных органов управления образованием</a:t>
            </a:r>
          </a:p>
          <a:p>
            <a:pPr marL="0" indent="0" algn="ctr">
              <a:lnSpc>
                <a:spcPts val="32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915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нормативные документы муниципального этапа олимпиады</a:t>
            </a:r>
          </a:p>
        </p:txBody>
      </p:sp>
      <p:pic>
        <p:nvPicPr>
          <p:cNvPr id="11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78258" y="1988816"/>
            <a:ext cx="11172200" cy="4433516"/>
          </a:xfrm>
        </p:spPr>
        <p:txBody>
          <a:bodyPr>
            <a:normAutofit fontScale="92500"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Об утверждении требований к проведению муниципального этапа </a:t>
            </a:r>
            <a:r>
              <a:rPr lang="ru-RU" sz="2600" dirty="0" smtClean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олимпиады</a:t>
            </a:r>
          </a:p>
          <a:p>
            <a:pPr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600" dirty="0">
              <a:solidFill>
                <a:srgbClr val="183DB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О назначении ответственных за проведение муниципального этапа олимпиады и возложении на них ответственности за соблюдение </a:t>
            </a:r>
            <a:r>
              <a:rPr lang="ru-RU" sz="2600" dirty="0" smtClean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конфиденциальности</a:t>
            </a:r>
          </a:p>
          <a:p>
            <a:pPr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600" dirty="0">
              <a:solidFill>
                <a:srgbClr val="183DB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600" dirty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хранении олимпиадных заданий и ответственности за их </a:t>
            </a:r>
            <a:r>
              <a:rPr lang="ru-RU" sz="2600" dirty="0" smtClean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конфиденциальность</a:t>
            </a:r>
          </a:p>
          <a:p>
            <a:pPr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600" dirty="0">
              <a:solidFill>
                <a:srgbClr val="183DB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600" dirty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утверждении квоты победителей и призеров муниципального этапа </a:t>
            </a:r>
            <a:r>
              <a:rPr lang="ru-RU" sz="2600" dirty="0" smtClean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олимпиады</a:t>
            </a:r>
          </a:p>
          <a:p>
            <a:pPr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2600" dirty="0">
              <a:solidFill>
                <a:srgbClr val="183DB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2600" dirty="0" smtClean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результатов муниципального </a:t>
            </a:r>
            <a:r>
              <a:rPr lang="ru-RU" sz="2600" dirty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этапа  олимпиады по каждому общеобразовательному </a:t>
            </a:r>
            <a:r>
              <a:rPr lang="ru-RU" sz="2600" dirty="0" smtClean="0">
                <a:solidFill>
                  <a:srgbClr val="183DB4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endParaRPr lang="ru-RU" sz="2600" dirty="0">
              <a:solidFill>
                <a:srgbClr val="183DB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591001" y="1409946"/>
            <a:ext cx="11107031" cy="462685"/>
          </a:xfrm>
          <a:noFill/>
        </p:spPr>
        <p:txBody>
          <a:bodyPr>
            <a:noAutofit/>
          </a:bodyPr>
          <a:lstStyle/>
          <a:p>
            <a:pPr marL="0" indent="0" algn="ctr">
              <a:lnSpc>
                <a:spcPts val="32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муниципальных органов управления образованием</a:t>
            </a:r>
          </a:p>
          <a:p>
            <a:pPr marL="0" indent="0" algn="ctr">
              <a:lnSpc>
                <a:spcPts val="32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290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04742" y="329051"/>
            <a:ext cx="11485671" cy="454017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НЕОБХОДИМО!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72854" y="1778978"/>
            <a:ext cx="11172200" cy="4350367"/>
          </a:xfrm>
        </p:spPr>
        <p:txBody>
          <a:bodyPr>
            <a:normAutofit/>
          </a:bodyPr>
          <a:lstStyle/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1489F"/>
                </a:solidFill>
                <a:latin typeface="Times New Roman" panose="02020603050405020304" pitchFamily="18" charset="0"/>
                <a:cs typeface="Times New Roman" pitchFamily="18" charset="0"/>
              </a:rPr>
              <a:t>Привести в соответствие с действующим Порядком проведения олимпиады документацию, регламентирующую проведение муниципального этапа </a:t>
            </a:r>
            <a:r>
              <a:rPr lang="ru-RU" sz="2400" dirty="0" err="1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400" dirty="0" smtClean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Актуализировать информацию на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сайте МОУО</a:t>
            </a: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Организовать работу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телефонов «горячей линии»</a:t>
            </a: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Организовать работу по получению, тиражированию, доставке олимпиадных заданий муниципального этапа </a:t>
            </a:r>
            <a:r>
              <a:rPr lang="ru-RU" sz="2400" dirty="0" err="1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400" dirty="0" smtClean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Обеспечить своевременное размещение результатов муниципального этапа.</a:t>
            </a:r>
          </a:p>
          <a:p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932937" y="1084059"/>
            <a:ext cx="3000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НЕОБХОДИМО!</a:t>
            </a: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980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051832" y="329051"/>
            <a:ext cx="8615375" cy="454017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этап всероссийской олимпиады школьников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514492" y="196978"/>
            <a:ext cx="11349931" cy="518680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Мониторинг сайтов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МОУО на 07.11.2020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36820" y="1943116"/>
            <a:ext cx="9301928" cy="472629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Курский муниципальный округ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Апанасенковский</a:t>
            </a: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Левокумский</a:t>
            </a: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Новоалександровский</a:t>
            </a: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городской округ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Степновский</a:t>
            </a: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Минераловодский городской округ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Изобильненский</a:t>
            </a: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городской округ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Грачевский</a:t>
            </a: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 </a:t>
            </a:r>
            <a:endParaRPr lang="ru-RU" sz="3000" dirty="0">
              <a:solidFill>
                <a:srgbClr val="31489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Пятигорск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г. Ставрополь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8560" y="1066311"/>
            <a:ext cx="11075863" cy="5935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 размещается информация  на сайтах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80" y="0"/>
            <a:ext cx="817247" cy="937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756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334470" y="244765"/>
            <a:ext cx="11521471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Мониторинг сайтов МОУО</a:t>
            </a:r>
          </a:p>
        </p:txBody>
      </p:sp>
      <p:pic>
        <p:nvPicPr>
          <p:cNvPr id="5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3" y="0"/>
            <a:ext cx="775150" cy="88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970473"/>
              </p:ext>
            </p:extLst>
          </p:nvPr>
        </p:nvGraphicFramePr>
        <p:xfrm>
          <a:off x="300099" y="1133574"/>
          <a:ext cx="11701495" cy="550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242">
                  <a:extLst>
                    <a:ext uri="{9D8B030D-6E8A-4147-A177-3AD203B41FA5}">
                      <a16:colId xmlns:a16="http://schemas.microsoft.com/office/drawing/2014/main" val="2763273136"/>
                    </a:ext>
                  </a:extLst>
                </a:gridCol>
              </a:tblGrid>
              <a:tr h="588372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</a:t>
                      </a:r>
                      <a:r>
                        <a:rPr lang="ru-RU" sz="18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 городской округ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мониторинга  07.11.2020 года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7010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err="1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Благодарненский</a:t>
                      </a:r>
                      <a:endParaRPr lang="ru-RU" sz="1800" b="0" dirty="0">
                        <a:solidFill>
                          <a:srgbClr val="183DB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нормативные документы располагаются хаотически. Отсутствуют нормативные документы по проведению муниципального этапа олимпиады, приказ об утверждении требований к проведению муниципального этапа олимпиады по каждому общеобразовательному предмету, о необходимом количестве баллов для участия в муниципальном этапе олимпиады, списки участников. Отсутствуют приказы об итогах проведения школьного этапа, приказы, протоколы, 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также ссылки  на сайты ОО. На сайте итоги и нормативные документы 2019/20 учебного года</a:t>
                      </a:r>
                      <a:endParaRPr lang="ru-RU" sz="1800" b="0" dirty="0">
                        <a:solidFill>
                          <a:srgbClr val="183DB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842240"/>
                  </a:ext>
                </a:extLst>
              </a:tr>
              <a:tr h="1344850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Петровский </a:t>
                      </a:r>
                      <a:endParaRPr lang="ru-RU" sz="1800" b="0" dirty="0">
                        <a:solidFill>
                          <a:srgbClr val="183DB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Отсутствуют нормативные документы по проведению муниципального этапа олимпиады. Отсутствуют приказы об утверждении требований к проведению, списки участников муниципального этапа, об итогах проведения школьного этапа, приказы, протоколы, 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также ссылки  на сайты ОО. Все приказы и приложения  в формате </a:t>
                      </a:r>
                      <a:r>
                        <a:rPr lang="en-US" sz="1800" b="0" baseline="0" dirty="0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WORD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Во вкладке меню отсутствует 2020/21 учебный год. </a:t>
                      </a:r>
                      <a:endParaRPr lang="ru-RU" sz="1800" b="0" dirty="0" smtClean="0">
                        <a:solidFill>
                          <a:srgbClr val="183DB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372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Невинномысск </a:t>
                      </a:r>
                      <a:endParaRPr lang="ru-RU" sz="1800" b="0" dirty="0">
                        <a:solidFill>
                          <a:srgbClr val="183DB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Отсутствуют документы и вкладка «Муниципальный этап всероссийской олимпиады школьников»</a:t>
                      </a:r>
                      <a:endParaRPr lang="ru-RU" sz="1800" b="0" dirty="0">
                        <a:solidFill>
                          <a:srgbClr val="183DB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13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Кировский </a:t>
                      </a:r>
                      <a:endParaRPr lang="ru-RU" sz="1800" b="0" dirty="0">
                        <a:solidFill>
                          <a:srgbClr val="183DB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ни одного документа по проведению муниципального этапа олимпиады. Нет вкладки «Муниципальный этап всероссийской олимпиады школьников»</a:t>
                      </a:r>
                      <a:endParaRPr lang="ru-RU" sz="1800" b="0" dirty="0">
                        <a:solidFill>
                          <a:srgbClr val="183DB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412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err="1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Труновский</a:t>
                      </a:r>
                      <a:endParaRPr lang="ru-RU" sz="1800" b="0" dirty="0">
                        <a:solidFill>
                          <a:srgbClr val="183DB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документов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вкладке «Муниципальный этап олимпиады»</a:t>
                      </a:r>
                      <a:endParaRPr lang="ru-RU" sz="1800" b="0" dirty="0">
                        <a:solidFill>
                          <a:srgbClr val="183DB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864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8430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442994" y="405835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Всероссийская олимпиада школьников  – муниципальный этап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37" y="188913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3260"/>
              </p:ext>
            </p:extLst>
          </p:nvPr>
        </p:nvGraphicFramePr>
        <p:xfrm>
          <a:off x="442994" y="2528885"/>
          <a:ext cx="11172200" cy="3247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990">
                  <a:extLst>
                    <a:ext uri="{9D8B030D-6E8A-4147-A177-3AD203B41FA5}">
                      <a16:colId xmlns:a16="http://schemas.microsoft.com/office/drawing/2014/main" val="917539695"/>
                    </a:ext>
                  </a:extLst>
                </a:gridCol>
              </a:tblGrid>
              <a:tr h="65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Порядка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 – орган местного самоуправления, осуществляющий управление в сфере образования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5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 – с 19 ноября по 07 декабря 2020 года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45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864385"/>
                  </a:ext>
                </a:extLst>
              </a:tr>
              <a:tr h="9068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Взимание платы за участие не допускается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10 </a:t>
                      </a:r>
                      <a:endParaRPr lang="ru-RU" sz="2000" b="0" dirty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48247" y="1448747"/>
            <a:ext cx="111722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2300"/>
              </a:lnSpc>
              <a:buClr>
                <a:srgbClr val="C00000"/>
              </a:buClr>
            </a:pP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всероссийской олимпиады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утвержден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образования и науки Российской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от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18.11.2013 г. №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1252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722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514493" y="183056"/>
            <a:ext cx="11402629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Мониторинг сайтов МОУО</a:t>
            </a:r>
          </a:p>
        </p:txBody>
      </p:sp>
      <p:pic>
        <p:nvPicPr>
          <p:cNvPr id="5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76" y="-42423"/>
            <a:ext cx="917316" cy="1051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27134" y="2705621"/>
            <a:ext cx="4528003" cy="4101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ts val="2600"/>
              </a:lnSpc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38202" y="2348862"/>
            <a:ext cx="9212025" cy="39818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183D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Туркменский муниципальный округ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183D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err="1" smtClean="0">
                <a:solidFill>
                  <a:srgbClr val="183D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Шпаковский</a:t>
            </a:r>
            <a:r>
              <a:rPr lang="ru-RU" sz="3200" dirty="0" smtClean="0">
                <a:solidFill>
                  <a:srgbClr val="183D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183D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err="1" smtClean="0">
                <a:solidFill>
                  <a:srgbClr val="183D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Кочубеевский</a:t>
            </a:r>
            <a:r>
              <a:rPr lang="ru-RU" sz="3200" dirty="0" smtClean="0">
                <a:solidFill>
                  <a:srgbClr val="183D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183D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Александровский муниципальный округ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183D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Буденновский муниципальный округ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183D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г. Ессентуки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216244" y="1009397"/>
            <a:ext cx="11855943" cy="97061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Сложно найти информацию на сайтах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666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9831" y="1277812"/>
            <a:ext cx="10550627" cy="2003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 </a:t>
            </a:r>
            <a:r>
              <a:rPr lang="ru-RU" sz="2200" dirty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3.1/2.4.3598-20 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sz="2200" dirty="0" err="1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200" dirty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COVID-19», утвержденные постановлением Главного государственного санитарного врача Российской Федерации от 30 июня 2020 года 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200" dirty="0">
              <a:solidFill>
                <a:srgbClr val="032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6"/>
          <p:cNvSpPr>
            <a:spLocks/>
          </p:cNvSpPr>
          <p:nvPr/>
        </p:nvSpPr>
        <p:spPr bwMode="auto">
          <a:xfrm>
            <a:off x="6309177" y="5229231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Муниципальный этап всероссийской олимпиады школьников 2020/21 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555737" y="1808794"/>
            <a:ext cx="11242296" cy="270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99831" y="3583301"/>
            <a:ext cx="10483094" cy="1545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200" dirty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государственного санитарного врача Российской Федерации от 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октября 2020 </a:t>
            </a:r>
            <a:r>
              <a:rPr lang="ru-RU" sz="2200" dirty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«О дополнительных мерах по снижению рисков распространения С</a:t>
            </a:r>
            <a:r>
              <a:rPr lang="en-US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OVID-19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период сезонного подъема заболеваемости острыми респираторными вирусными инфекциями и гриппом»</a:t>
            </a:r>
            <a:endParaRPr lang="ru-RU" sz="2200" dirty="0">
              <a:solidFill>
                <a:srgbClr val="032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99832" y="5430712"/>
            <a:ext cx="10376800" cy="1238702"/>
          </a:xfrm>
          <a:prstGeom prst="roundRect">
            <a:avLst>
              <a:gd name="adj" fmla="val 2339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Ставропольского края от 30 октября  </a:t>
            </a:r>
            <a:r>
              <a:rPr lang="ru-RU" sz="2200" dirty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 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02-23/1319416 «Об организации проведения муниципального этапа всероссийской олимпиады школьников в 2020/21 учебном году»</a:t>
            </a:r>
            <a:endParaRPr lang="ru-RU" sz="2200" dirty="0">
              <a:solidFill>
                <a:srgbClr val="032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A4AC-C7D3-49CC-BA82-B4CB257DFB7B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0153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78259" y="1249278"/>
            <a:ext cx="5401964" cy="54201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32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6"/>
          <p:cNvSpPr>
            <a:spLocks/>
          </p:cNvSpPr>
          <p:nvPr/>
        </p:nvSpPr>
        <p:spPr bwMode="auto">
          <a:xfrm>
            <a:off x="6252345" y="5281916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Муниципальный этап всероссийской олимпиады школьников 2020/21 </a:t>
            </a:r>
            <a:r>
              <a:rPr lang="ru-RU" sz="20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6815297" y="2625520"/>
            <a:ext cx="4914355" cy="270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4470" y="1468123"/>
            <a:ext cx="576073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Традиционная модель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соблюдением всех мер безопасности) </a:t>
            </a:r>
          </a:p>
          <a:p>
            <a:pPr marL="144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Буденновский</a:t>
            </a:r>
          </a:p>
          <a:p>
            <a:pPr marL="1440000">
              <a:buFont typeface="Wingdings" panose="05000000000000000000" pitchFamily="2" charset="2"/>
              <a:buChar char="v"/>
            </a:pPr>
            <a:r>
              <a:rPr lang="ru-RU" sz="22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Ипатовский</a:t>
            </a: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44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Курский</a:t>
            </a:r>
          </a:p>
          <a:p>
            <a:pPr marL="144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Советский </a:t>
            </a:r>
          </a:p>
          <a:p>
            <a:pPr marL="1440000">
              <a:buFont typeface="Wingdings" panose="05000000000000000000" pitchFamily="2" charset="2"/>
              <a:buChar char="v"/>
            </a:pPr>
            <a:r>
              <a:rPr lang="ru-RU" sz="22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Шпаковский</a:t>
            </a:r>
            <a:endParaRPr lang="ru-RU" sz="2200" dirty="0" smtClean="0">
              <a:solidFill>
                <a:srgbClr val="31489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Ессентуки</a:t>
            </a:r>
          </a:p>
          <a:p>
            <a:pPr marL="144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Железноводск</a:t>
            </a:r>
          </a:p>
          <a:p>
            <a:pPr marL="144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Кисловодск</a:t>
            </a:r>
          </a:p>
          <a:p>
            <a:pPr marL="144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Лермонтов</a:t>
            </a:r>
          </a:p>
          <a:p>
            <a:pPr marL="144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Невинномысск </a:t>
            </a:r>
          </a:p>
          <a:p>
            <a:pPr marL="144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Пятигорск</a:t>
            </a:r>
          </a:p>
          <a:p>
            <a:pPr marL="144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Ставрополь  </a:t>
            </a:r>
          </a:p>
          <a:p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2514" y="1935811"/>
            <a:ext cx="5067136" cy="40934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 участникам созданы одинаковые условия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конфиденциальности на всех этапах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этапа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 ( во время получения, распечатки, упаковки, передачи текстов заданий  олимпиады)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утечки информации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видеонаблюдения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 аккредитованных общественных наблюдателей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 при проверке олимпиадных   работ участников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880223" y="3429000"/>
            <a:ext cx="809530" cy="5303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A4AC-C7D3-49CC-BA82-B4CB257DFB7B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2570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71812" y="1366624"/>
            <a:ext cx="3259116" cy="37600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32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6"/>
          <p:cNvSpPr>
            <a:spLocks/>
          </p:cNvSpPr>
          <p:nvPr/>
        </p:nvSpPr>
        <p:spPr bwMode="auto">
          <a:xfrm>
            <a:off x="6252345" y="5281916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Муниципальный этап всероссийской олимпиады школьников 2020/21 </a:t>
            </a:r>
            <a:r>
              <a:rPr lang="ru-RU" sz="20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6815297" y="2625520"/>
            <a:ext cx="4914355" cy="270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865" y="1286281"/>
            <a:ext cx="364967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Александровский</a:t>
            </a: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Андроповский</a:t>
            </a: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Апанасенковский</a:t>
            </a: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Арзгирский</a:t>
            </a: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Благодарненский</a:t>
            </a: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Георгиевский</a:t>
            </a: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Грачевский</a:t>
            </a:r>
            <a:endParaRPr lang="ru-RU" sz="2200" dirty="0" smtClean="0">
              <a:solidFill>
                <a:srgbClr val="31489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Кировский </a:t>
            </a: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Кочубеевский</a:t>
            </a: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Красногвардейский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6865" y="5288704"/>
            <a:ext cx="9668824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находятся в разных условиях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утечки информации до начала олимпиады, во время печати текстов, передачи олимпиадных заданий,  выполнения олимпиадных работ, упаковки или передачи выполненных олимпиадных заданий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Необъективность при проверке заданий 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A4AC-C7D3-49CC-BA82-B4CB257DFB7B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11333" y="1337002"/>
            <a:ext cx="3225427" cy="37600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77682" y="905417"/>
            <a:ext cx="61010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своих общеобразовательных организаций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980048" y="1585833"/>
            <a:ext cx="3485334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algn="ctr"/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Изобильненский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описание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не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предоставил</a:t>
            </a: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2401" y="1374066"/>
            <a:ext cx="388872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err="1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Левокумский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Минераловодский</a:t>
            </a: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Нефтекумский</a:t>
            </a:r>
            <a:endParaRPr lang="ru-RU" sz="2200" dirty="0" smtClean="0">
              <a:solidFill>
                <a:srgbClr val="31489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Новоалександровский</a:t>
            </a:r>
            <a:endParaRPr lang="ru-RU" sz="2200" dirty="0" smtClean="0">
              <a:solidFill>
                <a:srgbClr val="31489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Новоселицкий</a:t>
            </a: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Петровский </a:t>
            </a: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Предгорный</a:t>
            </a: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Степновский</a:t>
            </a:r>
            <a:endParaRPr lang="ru-RU" sz="2200" dirty="0" smtClean="0">
              <a:solidFill>
                <a:srgbClr val="31489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err="1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Труновский</a:t>
            </a:r>
            <a:endParaRPr lang="ru-RU" sz="2200" dirty="0" smtClean="0">
              <a:solidFill>
                <a:srgbClr val="31489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Туркменский </a:t>
            </a:r>
          </a:p>
        </p:txBody>
      </p:sp>
    </p:spTree>
    <p:extLst>
      <p:ext uri="{BB962C8B-B14F-4D97-AF65-F5344CB8AC3E}">
        <p14:creationId xmlns:p14="http://schemas.microsoft.com/office/powerpoint/2010/main" val="14384769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"/>
          <p:cNvSpPr>
            <a:spLocks/>
          </p:cNvSpPr>
          <p:nvPr/>
        </p:nvSpPr>
        <p:spPr bwMode="auto">
          <a:xfrm>
            <a:off x="6309177" y="5229231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509426" y="175366"/>
            <a:ext cx="11345768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Проведение муниципального этапа всероссийской олимпиады  школьников 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261582" y="1448747"/>
            <a:ext cx="11670647" cy="504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обеспечению безопасности  </a:t>
            </a:r>
          </a:p>
          <a:p>
            <a:pPr marL="3600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массового скопления на входах/выходах из образовательных организаций, минимизация контактов; </a:t>
            </a:r>
          </a:p>
          <a:p>
            <a:pPr marL="3600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ежедневного «утреннего фильтра» с использованием бесконтактных термометров и опросов на наличие признаков респираторных заболеваний (</a:t>
            </a:r>
            <a:r>
              <a:rPr lang="ru-RU" sz="2400" dirty="0" err="1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инфекции);</a:t>
            </a:r>
          </a:p>
          <a:p>
            <a:pPr marL="3600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средств индивидуальной защиты, дезинфицирующих средств для обработки рук; </a:t>
            </a:r>
          </a:p>
          <a:p>
            <a:pPr marL="3600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 кулеров и дозаторов, одноразовой посуды для организации питьевого режима;</a:t>
            </a:r>
          </a:p>
          <a:p>
            <a:pPr marL="3600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ношения масок;</a:t>
            </a:r>
          </a:p>
          <a:p>
            <a:pPr marL="3600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рассадка в аудиториях с соблюдением социальной дистанции;</a:t>
            </a:r>
            <a:endParaRPr lang="ru-RU" sz="2400" dirty="0">
              <a:solidFill>
                <a:srgbClr val="032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32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проветривание помещений, их дезинфекции с использованием дезинфицирующих средств и приборов для обеззараживания воздуха</a:t>
            </a:r>
          </a:p>
          <a:p>
            <a:pPr lvl="0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575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"/>
          <p:cNvSpPr>
            <a:spLocks/>
          </p:cNvSpPr>
          <p:nvPr/>
        </p:nvSpPr>
        <p:spPr bwMode="auto">
          <a:xfrm>
            <a:off x="6309177" y="5229231"/>
            <a:ext cx="5546017" cy="93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ru-RU" b="1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Ставропольского края</a:t>
            </a: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555737" y="1808794"/>
            <a:ext cx="11242296" cy="270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муниципального этапа всероссийской олимпиады школьников </a:t>
            </a:r>
          </a:p>
          <a:p>
            <a:pPr algn="ctr" eaLnBrk="1" hangingPunct="1">
              <a:lnSpc>
                <a:spcPts val="3500"/>
              </a:lnSpc>
              <a:buClr>
                <a:srgbClr val="C3260C"/>
              </a:buClr>
              <a:buSzPct val="128000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2020/21 учебном году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98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520577"/>
              </p:ext>
            </p:extLst>
          </p:nvPr>
        </p:nvGraphicFramePr>
        <p:xfrm>
          <a:off x="442994" y="2348862"/>
          <a:ext cx="11172200" cy="3472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8880">
                  <a:extLst>
                    <a:ext uri="{9D8B030D-6E8A-4147-A177-3AD203B41FA5}">
                      <a16:colId xmlns:a16="http://schemas.microsoft.com/office/drawing/2014/main" val="917539695"/>
                    </a:ext>
                  </a:extLst>
                </a:gridCol>
              </a:tblGrid>
              <a:tr h="5400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Составы региональных предметно-методических</a:t>
                      </a:r>
                      <a:r>
                        <a:rPr lang="ru-RU" altLang="ru-RU" sz="2000" b="0" baseline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комиссий по 24 общеобразовательным предметам </a:t>
                      </a:r>
                      <a:endParaRPr lang="ru-RU" altLang="ru-RU" sz="2000" b="0" dirty="0" smtClean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03.09.2020 № 1055-пр 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проведения муниципального этапа </a:t>
                      </a:r>
                      <a:r>
                        <a:rPr lang="ru-RU" altLang="ru-RU" sz="2000" b="0" dirty="0" err="1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ВсОШ</a:t>
                      </a:r>
                      <a:r>
                        <a:rPr lang="ru-RU" alt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2020/21 учебном году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30.09.2020 № 1148-пр</a:t>
                      </a:r>
                      <a:endParaRPr lang="ru-RU" sz="2000" b="0" dirty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390321"/>
                  </a:ext>
                </a:extLst>
              </a:tr>
              <a:tr h="308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в график проведения муниципального этапа </a:t>
                      </a:r>
                      <a:r>
                        <a:rPr lang="ru-RU" altLang="ru-RU" sz="2000" b="0" dirty="0" err="1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ВсОШ</a:t>
                      </a:r>
                      <a:r>
                        <a:rPr lang="ru-RU" alt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2020/21 учебном году</a:t>
                      </a: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27.10.2020 № 1262-пр</a:t>
                      </a:r>
                      <a:endParaRPr lang="ru-RU" sz="2000" b="0" dirty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164286"/>
                  </a:ext>
                </a:extLst>
              </a:tr>
              <a:tr h="151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получения материалов муниципального этапа </a:t>
                      </a:r>
                      <a:r>
                        <a:rPr lang="ru-RU" altLang="ru-RU" sz="2000" b="0" dirty="0" err="1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ВсОШ</a:t>
                      </a:r>
                      <a:endParaRPr lang="ru-RU" altLang="ru-RU" sz="2000" b="0" dirty="0" smtClean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31489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28.10.2020 № 1269-пр</a:t>
                      </a:r>
                      <a:endParaRPr lang="ru-RU" sz="2000" b="0" dirty="0">
                        <a:solidFill>
                          <a:srgbClr val="31489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328936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42994" y="1630135"/>
            <a:ext cx="11172200" cy="3872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eaLnBrk="1" hangingPunct="1">
              <a:lnSpc>
                <a:spcPts val="2300"/>
              </a:lnSpc>
              <a:buClr>
                <a:srgbClr val="C00000"/>
              </a:buClr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министерства образования Ставропольского края 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42994" y="405835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Всероссийская олимпиада школьников  – муниципальный этап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37" y="188913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587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694516" y="189623"/>
            <a:ext cx="11067424" cy="735491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направления итоговых результатов муниципального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этапа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портал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3" y="-15039"/>
            <a:ext cx="775150" cy="88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179"/>
              </p:ext>
            </p:extLst>
          </p:nvPr>
        </p:nvGraphicFramePr>
        <p:xfrm>
          <a:off x="694516" y="1356719"/>
          <a:ext cx="10981404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8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2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Общеобразовательный предмет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направления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результатов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3D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19.11.2020 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27.11.2020 </a:t>
                      </a: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3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20.11.2020 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27.11.2020 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 Китайский язык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21.11.2020 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27.11.2020 </a:t>
                      </a: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 Астрономия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23.11.2020 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27.11.2020 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Немецкий язык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24.11.2020 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27.11.2020 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Испанский язык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25.11.2020 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04.12.2020 </a:t>
                      </a: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26.11.2020 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04.12.2020 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Информатика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27.11.2020 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04.12.2020 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Французский язык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28.11.2020 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04.12.2020 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Математика </a:t>
                      </a:r>
                      <a:endParaRPr lang="ru-RU" sz="2000" b="0" dirty="0" smtClean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30.11.2020 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04.12.2020 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(МХК) Экология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01.12.2020 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09.12.2020 г</a:t>
                      </a: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03.12.2020 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09.12.2020 </a:t>
                      </a: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Итальянский</a:t>
                      </a:r>
                      <a:r>
                        <a:rPr lang="ru-RU" sz="20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04.12.2020 г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09.12.2020 </a:t>
                      </a: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Экономика 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05.12.2020 </a:t>
                      </a:r>
                      <a:r>
                        <a:rPr lang="ru-RU" sz="20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10.12.2012 </a:t>
                      </a: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07.12.2020 г. </a:t>
                      </a:r>
                      <a:endParaRPr lang="ru-RU" sz="20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10.12.2020 г.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23206" y="888933"/>
            <a:ext cx="9144000" cy="47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00"/>
              </a:lnSpc>
              <a:spcBef>
                <a:spcPts val="0"/>
              </a:spcBef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6708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58903" y="1448747"/>
            <a:ext cx="11172201" cy="5220666"/>
          </a:xfrm>
        </p:spPr>
        <p:txBody>
          <a:bodyPr>
            <a:normAutofit/>
          </a:bodyPr>
          <a:lstStyle/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Определяет конкретные места проведения муниципального этапа олимпиады по каждому общеобразовательному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endParaRPr lang="ru-RU" sz="24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ормирует 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оргкомитет муниципального этапа олимпиады и утверждает его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состав</a:t>
            </a:r>
            <a:endParaRPr lang="ru-RU" sz="24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 fontAlgn="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ормирует 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жюри муниципального этапа олимпиады по каждому общеобразовательному предмету и утверждает их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составы</a:t>
            </a:r>
            <a:endParaRPr lang="ru-RU" sz="24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 fontAlgn="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станавливает 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количество баллов по каждому общеобразовательному предмету и классу, необходимое для участия на муниципальном этапе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олимпиады</a:t>
            </a: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Утверждает 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разработанные региональными предметно-методическими комиссиями олимпиады требования к организации и проведению муниципального этапа олимпиады по каждому общеобразовательному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</a:p>
          <a:p>
            <a:endParaRPr lang="ru-RU" sz="11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ts val="32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45, 48 Порядка  </a:t>
            </a:r>
            <a:endParaRPr lang="ru-RU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2994" y="405835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организатора муниципального этапа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37" y="188913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6422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59096" y="1153024"/>
            <a:ext cx="11485671" cy="45401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Полномочия организатора муниципального этапа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42994" y="1457310"/>
            <a:ext cx="11232925" cy="5400690"/>
          </a:xfrm>
        </p:spPr>
        <p:txBody>
          <a:bodyPr>
            <a:normAutofit/>
          </a:bodyPr>
          <a:lstStyle/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хранение олимпиадных заданий по каждому общеобразовательному предмету для муниципального этапа олимпиады, несет установленную законодательством Российской Федерации ответственность за их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конфиденциальность</a:t>
            </a: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None/>
            </a:pPr>
            <a:endParaRPr lang="ru-RU" sz="100" dirty="0" smtClean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Заблаговременно 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информирует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сроках и местах проведения муниципального этапа олимпиады по каждому общеобразовательному предмету, а также о настоящем Порядке и утвержденных требованиях к организации и проведению муниципального этапа олимпиады по каждому общеобразовательному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None/>
            </a:pPr>
            <a:endParaRPr lang="ru-RU" sz="400" dirty="0" smtClean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квоты победителей и призеров муниципального этапа олимпиады по каждому общеобразовательному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</a:p>
          <a:p>
            <a:pPr marL="0" indent="0" algn="just">
              <a:lnSpc>
                <a:spcPts val="1100"/>
              </a:lnSpc>
              <a:buClr>
                <a:srgbClr val="C00000"/>
              </a:buClr>
              <a:buNone/>
            </a:pPr>
            <a:endParaRPr lang="ru-RU" sz="2400" dirty="0" smtClean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Порядка </a:t>
            </a:r>
            <a:endParaRPr lang="ru-RU" sz="2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442994" y="405835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организатора муниципального этапа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37" y="188913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563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78258" y="1448747"/>
            <a:ext cx="11172200" cy="5153607"/>
          </a:xfrm>
        </p:spPr>
        <p:txBody>
          <a:bodyPr>
            <a:normAutofit fontScale="92500"/>
          </a:bodyPr>
          <a:lstStyle/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Утверждает 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результаты муниципального этапа олимпиады по каждому общеобразовательному предмету (рейтинг победителей и рейтинг призеров муниципального этапа олимпиады) и публикует их на своем официальном сайте в сети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«Интернет», 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в том числе протоколы жюри муниципального этапа олимпиады по каждому общеобразовательному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</a:p>
          <a:p>
            <a:pPr marL="0" indent="0" algn="just">
              <a:lnSpc>
                <a:spcPts val="1500"/>
              </a:lnSpc>
              <a:buClr>
                <a:srgbClr val="C00000"/>
              </a:buClr>
              <a:buNone/>
            </a:pPr>
            <a:endParaRPr lang="ru-RU" sz="24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Передает 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результаты участников муниципального этапа олимпиады по каждому общеобразовательному предмету и классу организатору регионального этапа олимпиады в формате, установленном организатором регионального этапа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олимпиады</a:t>
            </a:r>
          </a:p>
          <a:p>
            <a:pPr marL="444500" indent="-444500" algn="just">
              <a:lnSpc>
                <a:spcPts val="15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Награждает </a:t>
            </a:r>
            <a:r>
              <a:rPr lang="ru-RU" sz="24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победителей и призеров муниципального этапа олимпиады поощрительными </a:t>
            </a:r>
            <a:r>
              <a:rPr lang="ru-RU" sz="24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грамотами</a:t>
            </a:r>
            <a:endParaRPr lang="ru-RU" sz="2400" b="1" dirty="0" smtClean="0">
              <a:solidFill>
                <a:srgbClr val="31489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Порядка 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организатора муниципального этапа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574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78257" y="1988816"/>
            <a:ext cx="11172201" cy="3960506"/>
          </a:xfrm>
        </p:spPr>
        <p:txBody>
          <a:bodyPr>
            <a:normAutofit/>
          </a:bodyPr>
          <a:lstStyle/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Инструкции по организации и проведению </a:t>
            </a:r>
            <a:r>
              <a:rPr lang="ru-RU" dirty="0" err="1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dirty="0" smtClean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15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lnSpc>
                <a:spcPts val="15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Программу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проведения ВсОШ по каждому общеобразовательному предмету, включая информацию о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времени и месте показа, разбора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олимпиадных заданий, </a:t>
            </a:r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подачи апелляции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подпись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участников олимпиады, а также их родителей (законных представителей) 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84589" y="1270540"/>
            <a:ext cx="415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Разместить на сайте МОУО: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ОБЯЗАТЕЛЬНО!</a:t>
            </a:r>
            <a:endParaRPr lang="ru-RU" sz="28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1790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562739" y="1628770"/>
            <a:ext cx="11197661" cy="4320552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6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участники школьного этапа олимпиады текущего учебного года, набравшие необходимое для участия в муниципальном этапе олимпиады количество баллов, установленное организатором муниципального этапа олимпиады</a:t>
            </a:r>
            <a:r>
              <a:rPr lang="ru-RU" sz="26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ts val="900"/>
              </a:lnSpc>
              <a:buClr>
                <a:srgbClr val="C00000"/>
              </a:buClr>
              <a:buNone/>
            </a:pPr>
            <a:endParaRPr lang="ru-RU" sz="2600" dirty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победители </a:t>
            </a:r>
            <a:r>
              <a:rPr lang="ru-RU" sz="2600" dirty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и призеры муниципального этапа олимпиады предыдущего учебного года, продолжающие обучение в организациях, осуществляющих образовательную деятельность по образовательным программам основного общего и среднего общего </a:t>
            </a:r>
            <a:r>
              <a:rPr lang="ru-RU" sz="2600" dirty="0" smtClean="0">
                <a:solidFill>
                  <a:srgbClr val="31489F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</a:p>
          <a:p>
            <a:pPr algn="just">
              <a:lnSpc>
                <a:spcPts val="11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600" dirty="0" smtClean="0">
              <a:solidFill>
                <a:srgbClr val="3148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78258" y="392288"/>
            <a:ext cx="11172200" cy="644044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Участники муниципального этапа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endParaRPr lang="ru-RU" sz="28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stavregion.ru/_s_/i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1" y="175366"/>
            <a:ext cx="1033399" cy="107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CFBF-E16F-4BFD-BA79-64B4FDADCF4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72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11549</TotalTime>
  <Words>1752</Words>
  <Application>Microsoft Office PowerPoint</Application>
  <PresentationFormat>Произвольный</PresentationFormat>
  <Paragraphs>444</Paragraphs>
  <Slides>25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Courier New</vt:lpstr>
      <vt:lpstr>Times New Roman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Полномочия организатора муниципального этапа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НЕОБХОДИМО!</vt:lpstr>
      <vt:lpstr>Региональный этап всероссийской олимпиады 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Любенко Наталья Ивановна</cp:lastModifiedBy>
  <cp:revision>1502</cp:revision>
  <cp:lastPrinted>2020-11-13T07:50:51Z</cp:lastPrinted>
  <dcterms:created xsi:type="dcterms:W3CDTF">2015-03-05T16:55:48Z</dcterms:created>
  <dcterms:modified xsi:type="dcterms:W3CDTF">2020-11-13T11:38:35Z</dcterms:modified>
</cp:coreProperties>
</file>